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1"/>
  </p:notesMasterIdLst>
  <p:handoutMasterIdLst>
    <p:handoutMasterId r:id="rId32"/>
  </p:handoutMasterIdLst>
  <p:sldIdLst>
    <p:sldId id="256" r:id="rId2"/>
    <p:sldId id="506" r:id="rId3"/>
    <p:sldId id="521" r:id="rId4"/>
    <p:sldId id="519" r:id="rId5"/>
    <p:sldId id="353" r:id="rId6"/>
    <p:sldId id="520" r:id="rId7"/>
    <p:sldId id="524" r:id="rId8"/>
    <p:sldId id="525" r:id="rId9"/>
    <p:sldId id="523" r:id="rId10"/>
    <p:sldId id="522" r:id="rId11"/>
    <p:sldId id="360" r:id="rId12"/>
    <p:sldId id="528" r:id="rId13"/>
    <p:sldId id="416" r:id="rId14"/>
    <p:sldId id="417" r:id="rId15"/>
    <p:sldId id="419" r:id="rId16"/>
    <p:sldId id="529" r:id="rId17"/>
    <p:sldId id="530" r:id="rId18"/>
    <p:sldId id="420" r:id="rId19"/>
    <p:sldId id="434" r:id="rId20"/>
    <p:sldId id="361" r:id="rId21"/>
    <p:sldId id="527" r:id="rId22"/>
    <p:sldId id="516" r:id="rId23"/>
    <p:sldId id="532" r:id="rId24"/>
    <p:sldId id="515" r:id="rId25"/>
    <p:sldId id="362" r:id="rId26"/>
    <p:sldId id="371" r:id="rId27"/>
    <p:sldId id="449" r:id="rId28"/>
    <p:sldId id="512" r:id="rId29"/>
    <p:sldId id="517" r:id="rId30"/>
  </p:sldIdLst>
  <p:sldSz cx="9144000" cy="6858000" type="screen4x3"/>
  <p:notesSz cx="6797675" cy="9874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53">
          <p15:clr>
            <a:srgbClr val="A4A3A4"/>
          </p15:clr>
        </p15:guide>
        <p15:guide id="2" pos="38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CF01"/>
    <a:srgbClr val="E84D00"/>
    <a:srgbClr val="C04000"/>
    <a:srgbClr val="993300"/>
    <a:srgbClr val="FF0000"/>
    <a:srgbClr val="FFFF99"/>
    <a:srgbClr val="FFFF66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49" autoAdjust="0"/>
    <p:restoredTop sz="80521" autoAdjust="0"/>
  </p:normalViewPr>
  <p:slideViewPr>
    <p:cSldViewPr snapToGrid="0">
      <p:cViewPr varScale="1">
        <p:scale>
          <a:sx n="92" d="100"/>
          <a:sy n="92" d="100"/>
        </p:scale>
        <p:origin x="2112" y="84"/>
      </p:cViewPr>
      <p:guideLst>
        <p:guide orient="horz" pos="453"/>
        <p:guide pos="38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>
            <a:extLst>
              <a:ext uri="{FF2B5EF4-FFF2-40B4-BE49-F238E27FC236}">
                <a16:creationId xmlns:a16="http://schemas.microsoft.com/office/drawing/2014/main" id="{E312B0C0-DBFE-4826-8DD1-1F04B90EE6D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5659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263" tIns="47631" rIns="95263" bIns="47631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300"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7174C62F-B836-4B58-A5B9-6ED5AFFC1FD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3" y="1"/>
            <a:ext cx="2945659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263" tIns="47631" rIns="95263" bIns="47631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300"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74756" name="Rectangle 4">
            <a:extLst>
              <a:ext uri="{FF2B5EF4-FFF2-40B4-BE49-F238E27FC236}">
                <a16:creationId xmlns:a16="http://schemas.microsoft.com/office/drawing/2014/main" id="{B47AC8F4-76FF-4530-A95A-8E9EA799DCE0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8825"/>
            <a:ext cx="2945659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263" tIns="47631" rIns="95263" bIns="47631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300"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74757" name="Rectangle 5">
            <a:extLst>
              <a:ext uri="{FF2B5EF4-FFF2-40B4-BE49-F238E27FC236}">
                <a16:creationId xmlns:a16="http://schemas.microsoft.com/office/drawing/2014/main" id="{DDA84A30-BE52-440B-889A-840B4CAE7243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3" y="9378825"/>
            <a:ext cx="2945659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263" tIns="47631" rIns="95263" bIns="47631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300" smtClean="0"/>
            </a:lvl1pPr>
          </a:lstStyle>
          <a:p>
            <a:pPr>
              <a:defRPr/>
            </a:pPr>
            <a:fld id="{DA2C032E-B5AA-43FD-835A-D9932170EEA8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98F28388-31FF-4956-B24A-45F877AE22D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5659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263" tIns="47631" rIns="95263" bIns="47631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300"/>
            </a:lvl1pPr>
          </a:lstStyle>
          <a:p>
            <a:pPr>
              <a:defRPr/>
            </a:pPr>
            <a:endParaRPr lang="fr-FR" altLang="sr-Latn-RS"/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2EF6751C-5409-488B-811B-BA43F9B7938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1"/>
            <a:ext cx="2945659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263" tIns="47631" rIns="95263" bIns="47631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300"/>
            </a:lvl1pPr>
          </a:lstStyle>
          <a:p>
            <a:pPr>
              <a:defRPr/>
            </a:pPr>
            <a:endParaRPr lang="fr-FR" altLang="sr-Latn-R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985CA0B6-8935-4035-BA36-21FC844B626F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0275" y="739775"/>
            <a:ext cx="4937125" cy="3703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3317" name="Rectangle 5">
            <a:extLst>
              <a:ext uri="{FF2B5EF4-FFF2-40B4-BE49-F238E27FC236}">
                <a16:creationId xmlns:a16="http://schemas.microsoft.com/office/drawing/2014/main" id="{0A0DD81E-7D80-4BAF-86D3-3FE42F7129C3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690269"/>
            <a:ext cx="5438140" cy="444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263" tIns="47631" rIns="95263" bIns="476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sr-Latn-RS" noProof="0"/>
              <a:t>Cliquez pour modifier les styles du texte du masque</a:t>
            </a:r>
          </a:p>
          <a:p>
            <a:pPr lvl="1"/>
            <a:r>
              <a:rPr lang="fr-FR" altLang="sr-Latn-RS" noProof="0"/>
              <a:t>Deuxième niveau</a:t>
            </a:r>
          </a:p>
          <a:p>
            <a:pPr lvl="2"/>
            <a:r>
              <a:rPr lang="fr-FR" altLang="sr-Latn-RS" noProof="0"/>
              <a:t>Troisième niveau</a:t>
            </a:r>
          </a:p>
          <a:p>
            <a:pPr lvl="3"/>
            <a:r>
              <a:rPr lang="fr-FR" altLang="sr-Latn-RS" noProof="0"/>
              <a:t>Quatrième niveau</a:t>
            </a:r>
          </a:p>
          <a:p>
            <a:pPr lvl="4"/>
            <a:r>
              <a:rPr lang="fr-FR" altLang="sr-Latn-RS" noProof="0"/>
              <a:t>Cinquième niveau</a:t>
            </a:r>
          </a:p>
        </p:txBody>
      </p:sp>
      <p:sp>
        <p:nvSpPr>
          <p:cNvPr id="13318" name="Rectangle 6">
            <a:extLst>
              <a:ext uri="{FF2B5EF4-FFF2-40B4-BE49-F238E27FC236}">
                <a16:creationId xmlns:a16="http://schemas.microsoft.com/office/drawing/2014/main" id="{B5B4AF41-57E5-47F0-A2D2-88E271B532F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825"/>
            <a:ext cx="2945659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263" tIns="47631" rIns="95263" bIns="47631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300"/>
            </a:lvl1pPr>
          </a:lstStyle>
          <a:p>
            <a:pPr>
              <a:defRPr/>
            </a:pPr>
            <a:endParaRPr lang="fr-FR" altLang="sr-Latn-RS"/>
          </a:p>
        </p:txBody>
      </p:sp>
      <p:sp>
        <p:nvSpPr>
          <p:cNvPr id="13319" name="Rectangle 7">
            <a:extLst>
              <a:ext uri="{FF2B5EF4-FFF2-40B4-BE49-F238E27FC236}">
                <a16:creationId xmlns:a16="http://schemas.microsoft.com/office/drawing/2014/main" id="{12833214-ADBA-494D-9AA2-1E15BE51706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378825"/>
            <a:ext cx="2945659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263" tIns="47631" rIns="95263" bIns="47631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300" smtClean="0"/>
            </a:lvl1pPr>
          </a:lstStyle>
          <a:p>
            <a:pPr>
              <a:defRPr/>
            </a:pPr>
            <a:fld id="{8F210AE2-DA19-4896-9125-A769C1D683AA}" type="slidenum">
              <a:rPr lang="fr-FR" altLang="sr-Latn-RS"/>
              <a:pPr>
                <a:defRPr/>
              </a:pPr>
              <a:t>‹#›</a:t>
            </a:fld>
            <a:endParaRPr lang="fr-FR" alt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BDA7700D-2CFA-4AE6-9CFF-8D7F1484997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4013" indent="-297697" algn="ctr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0788" indent="-238157" algn="ctr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7104" indent="-238157" algn="ctr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43419" indent="-238157" algn="ctr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19734" indent="-238157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96050" indent="-238157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72365" indent="-238157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8680" indent="-238157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83454E51-B8BF-43F2-87EE-09A16A3A8634}" type="slidenum">
              <a:rPr lang="fr-FR" altLang="sr-Latn-RS"/>
              <a:pPr algn="r">
                <a:spcBef>
                  <a:spcPct val="0"/>
                </a:spcBef>
              </a:pPr>
              <a:t>1</a:t>
            </a:fld>
            <a:endParaRPr lang="fr-FR" altLang="sr-Latn-RS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13971F4F-4B6D-496C-8E2E-E9F08793EE9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B4327EA8-F4C1-470B-9534-82583C9F6D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sr-Latn-R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A9786CCE-7513-4956-B20B-EFE62AA7FDC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4013" indent="-297697" algn="ctr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0788" indent="-238157" algn="ctr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7104" indent="-238157" algn="ctr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43419" indent="-238157" algn="ctr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19734" indent="-238157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96050" indent="-238157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72365" indent="-238157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8680" indent="-238157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87FCA036-DB51-48AB-9C10-F4F69F8141BB}" type="slidenum">
              <a:rPr lang="fr-FR" altLang="sr-Latn-RS"/>
              <a:pPr algn="r">
                <a:spcBef>
                  <a:spcPct val="0"/>
                </a:spcBef>
              </a:pPr>
              <a:t>10</a:t>
            </a:fld>
            <a:endParaRPr lang="fr-FR" altLang="sr-Latn-RS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B7D99655-DCC7-4C1D-8C31-DAD8DA4D99F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9CEE7FD0-7836-44DE-B399-91A95D9C1E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r-HR" altLang="sr-Latn-RS" dirty="0"/>
          </a:p>
        </p:txBody>
      </p:sp>
    </p:spTree>
    <p:extLst>
      <p:ext uri="{BB962C8B-B14F-4D97-AF65-F5344CB8AC3E}">
        <p14:creationId xmlns:p14="http://schemas.microsoft.com/office/powerpoint/2010/main" val="36123904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>
            <a:extLst>
              <a:ext uri="{FF2B5EF4-FFF2-40B4-BE49-F238E27FC236}">
                <a16:creationId xmlns:a16="http://schemas.microsoft.com/office/drawing/2014/main" id="{9B33923F-3348-4C65-B48E-54ED011D685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4013" indent="-297697" algn="ctr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0788" indent="-238157" algn="ctr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7104" indent="-238157" algn="ctr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43419" indent="-238157" algn="ctr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19734" indent="-238157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96050" indent="-238157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72365" indent="-238157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8680" indent="-238157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548D168C-B2AB-411E-9694-40B83DFCA3E1}" type="slidenum">
              <a:rPr lang="fr-FR" altLang="sr-Latn-RS"/>
              <a:pPr algn="r">
                <a:spcBef>
                  <a:spcPct val="0"/>
                </a:spcBef>
              </a:pPr>
              <a:t>11</a:t>
            </a:fld>
            <a:endParaRPr lang="fr-FR" altLang="sr-Latn-RS"/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9E93E5CD-502C-4C5B-A5E3-CC989467F2B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4F7B4799-D25D-4178-913C-38AC185154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r-HR" altLang="sr-Latn-R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>
            <a:extLst>
              <a:ext uri="{FF2B5EF4-FFF2-40B4-BE49-F238E27FC236}">
                <a16:creationId xmlns:a16="http://schemas.microsoft.com/office/drawing/2014/main" id="{9B33923F-3348-4C65-B48E-54ED011D685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4013" indent="-297697" algn="ctr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0788" indent="-238157" algn="ctr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7104" indent="-238157" algn="ctr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43419" indent="-238157" algn="ctr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19734" indent="-238157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96050" indent="-238157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72365" indent="-238157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8680" indent="-238157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548D168C-B2AB-411E-9694-40B83DFCA3E1}" type="slidenum">
              <a:rPr lang="fr-FR" altLang="sr-Latn-RS"/>
              <a:pPr algn="r">
                <a:spcBef>
                  <a:spcPct val="0"/>
                </a:spcBef>
              </a:pPr>
              <a:t>12</a:t>
            </a:fld>
            <a:endParaRPr lang="fr-FR" altLang="sr-Latn-RS"/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9E93E5CD-502C-4C5B-A5E3-CC989467F2B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4F7B4799-D25D-4178-913C-38AC185154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r-HR" altLang="sr-Latn-RS" dirty="0"/>
          </a:p>
        </p:txBody>
      </p:sp>
    </p:spTree>
    <p:extLst>
      <p:ext uri="{BB962C8B-B14F-4D97-AF65-F5344CB8AC3E}">
        <p14:creationId xmlns:p14="http://schemas.microsoft.com/office/powerpoint/2010/main" val="29456746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97C733D6-3E6A-4F14-95EA-2345FB4A51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4013" indent="-297697" algn="ctr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0788" indent="-238157" algn="ctr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7104" indent="-238157" algn="ctr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43419" indent="-238157" algn="ctr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19734" indent="-238157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96050" indent="-238157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72365" indent="-238157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8680" indent="-238157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1354A387-683B-4DA4-B5F8-559F6BC382C1}" type="slidenum">
              <a:rPr lang="fr-FR" altLang="sr-Latn-RS"/>
              <a:pPr algn="r">
                <a:spcBef>
                  <a:spcPct val="0"/>
                </a:spcBef>
              </a:pPr>
              <a:t>13</a:t>
            </a:fld>
            <a:endParaRPr lang="fr-FR" altLang="sr-Latn-RS"/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5C8BB8ED-4053-4A27-ABE1-CF6F503F026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743C46C0-8363-4F09-A27F-E6ADCB05F1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hr-HR" altLang="sr-Latn-RS" dirty="0"/>
              <a:t>5. Ponovno izdavanje odluke o OTI-u – popunjavaju se samo kod ponovnog izdavanja obvezujućeg mišljenja.</a:t>
            </a:r>
          </a:p>
          <a:p>
            <a:pPr eaLnBrk="1" hangingPunct="1"/>
            <a:r>
              <a:rPr lang="hr-HR" altLang="sr-Latn-RS" dirty="0"/>
              <a:t>6. Vrsta transakcije</a:t>
            </a:r>
          </a:p>
          <a:p>
            <a:pPr eaLnBrk="1" hangingPunct="1"/>
            <a:r>
              <a:rPr lang="hr-HR" altLang="sr-Latn-RS" dirty="0"/>
              <a:t>7. Carinska nomenklatura</a:t>
            </a:r>
          </a:p>
          <a:p>
            <a:pPr eaLnBrk="1" hangingPunct="1"/>
            <a:r>
              <a:rPr lang="hr-HR" altLang="sr-Latn-RS" dirty="0"/>
              <a:t>8. Oznaka robe – opcionalno za predlaganje nomenklaturnog koda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>
            <a:extLst>
              <a:ext uri="{FF2B5EF4-FFF2-40B4-BE49-F238E27FC236}">
                <a16:creationId xmlns:a16="http://schemas.microsoft.com/office/drawing/2014/main" id="{42C8431D-DD16-4AC7-AC0A-0FE68F3155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4013" indent="-297697" algn="ctr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0788" indent="-238157" algn="ctr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7104" indent="-238157" algn="ctr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43419" indent="-238157" algn="ctr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19734" indent="-238157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96050" indent="-238157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72365" indent="-238157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8680" indent="-238157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8D6330EC-EC99-49A2-9BE8-0A4D3EE8B35A}" type="slidenum">
              <a:rPr lang="fr-FR" altLang="sr-Latn-RS"/>
              <a:pPr algn="r">
                <a:spcBef>
                  <a:spcPct val="0"/>
                </a:spcBef>
              </a:pPr>
              <a:t>14</a:t>
            </a:fld>
            <a:endParaRPr lang="fr-FR" altLang="sr-Latn-RS"/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68302F79-24F2-4B77-ADFA-B41B641EB6E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181676E8-5906-49FC-8BE6-EC6015CE84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defTabSz="952631" eaLnBrk="1" hangingPunct="1">
              <a:defRPr/>
            </a:pPr>
            <a:endParaRPr lang="hr-HR" altLang="sr-Latn-R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>
            <a:extLst>
              <a:ext uri="{FF2B5EF4-FFF2-40B4-BE49-F238E27FC236}">
                <a16:creationId xmlns:a16="http://schemas.microsoft.com/office/drawing/2014/main" id="{8B5CE620-EB9F-4604-8336-D0992500B71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4013" indent="-297697" algn="ctr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0788" indent="-238157" algn="ctr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7104" indent="-238157" algn="ctr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43419" indent="-238157" algn="ctr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19734" indent="-238157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96050" indent="-238157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72365" indent="-238157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8680" indent="-238157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61AEB16E-4BF7-422D-95EA-8EC4FD32B95F}" type="slidenum">
              <a:rPr lang="fr-FR" altLang="sr-Latn-RS"/>
              <a:pPr algn="r">
                <a:spcBef>
                  <a:spcPct val="0"/>
                </a:spcBef>
              </a:pPr>
              <a:t>15</a:t>
            </a:fld>
            <a:endParaRPr lang="fr-FR" altLang="sr-Latn-RS"/>
          </a:p>
        </p:txBody>
      </p:sp>
      <p:sp>
        <p:nvSpPr>
          <p:cNvPr id="57347" name="Rectangle 2">
            <a:extLst>
              <a:ext uri="{FF2B5EF4-FFF2-40B4-BE49-F238E27FC236}">
                <a16:creationId xmlns:a16="http://schemas.microsoft.com/office/drawing/2014/main" id="{464FCF29-0D6B-43FF-9BC1-AD2236F51C8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>
            <a:extLst>
              <a:ext uri="{FF2B5EF4-FFF2-40B4-BE49-F238E27FC236}">
                <a16:creationId xmlns:a16="http://schemas.microsoft.com/office/drawing/2014/main" id="{39B59DA4-9231-461A-A2B1-DC379F92AD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r-HR" altLang="sr-Latn-RS" dirty="0"/>
          </a:p>
          <a:p>
            <a:pPr eaLnBrk="1" hangingPunct="1"/>
            <a:endParaRPr lang="hr-HR" altLang="sr-Latn-R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>
            <a:extLst>
              <a:ext uri="{FF2B5EF4-FFF2-40B4-BE49-F238E27FC236}">
                <a16:creationId xmlns:a16="http://schemas.microsoft.com/office/drawing/2014/main" id="{8B5CE620-EB9F-4604-8336-D0992500B71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4013" indent="-297697" algn="ctr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0788" indent="-238157" algn="ctr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7104" indent="-238157" algn="ctr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43419" indent="-238157" algn="ctr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19734" indent="-238157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96050" indent="-238157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72365" indent="-238157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8680" indent="-238157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61AEB16E-4BF7-422D-95EA-8EC4FD32B95F}" type="slidenum">
              <a:rPr lang="fr-FR" altLang="sr-Latn-RS"/>
              <a:pPr algn="r">
                <a:spcBef>
                  <a:spcPct val="0"/>
                </a:spcBef>
              </a:pPr>
              <a:t>16</a:t>
            </a:fld>
            <a:endParaRPr lang="fr-FR" altLang="sr-Latn-RS"/>
          </a:p>
        </p:txBody>
      </p:sp>
      <p:sp>
        <p:nvSpPr>
          <p:cNvPr id="57347" name="Rectangle 2">
            <a:extLst>
              <a:ext uri="{FF2B5EF4-FFF2-40B4-BE49-F238E27FC236}">
                <a16:creationId xmlns:a16="http://schemas.microsoft.com/office/drawing/2014/main" id="{464FCF29-0D6B-43FF-9BC1-AD2236F51C8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>
            <a:extLst>
              <a:ext uri="{FF2B5EF4-FFF2-40B4-BE49-F238E27FC236}">
                <a16:creationId xmlns:a16="http://schemas.microsoft.com/office/drawing/2014/main" id="{39B59DA4-9231-461A-A2B1-DC379F92AD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r-HR" altLang="sr-Latn-RS" dirty="0"/>
          </a:p>
        </p:txBody>
      </p:sp>
    </p:spTree>
    <p:extLst>
      <p:ext uri="{BB962C8B-B14F-4D97-AF65-F5344CB8AC3E}">
        <p14:creationId xmlns:p14="http://schemas.microsoft.com/office/powerpoint/2010/main" val="6450248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>
            <a:extLst>
              <a:ext uri="{FF2B5EF4-FFF2-40B4-BE49-F238E27FC236}">
                <a16:creationId xmlns:a16="http://schemas.microsoft.com/office/drawing/2014/main" id="{8B5CE620-EB9F-4604-8336-D0992500B71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4013" indent="-297697" algn="ctr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0788" indent="-238157" algn="ctr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7104" indent="-238157" algn="ctr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43419" indent="-238157" algn="ctr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19734" indent="-238157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96050" indent="-238157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72365" indent="-238157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8680" indent="-238157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61AEB16E-4BF7-422D-95EA-8EC4FD32B95F}" type="slidenum">
              <a:rPr lang="fr-FR" altLang="sr-Latn-RS"/>
              <a:pPr algn="r">
                <a:spcBef>
                  <a:spcPct val="0"/>
                </a:spcBef>
              </a:pPr>
              <a:t>17</a:t>
            </a:fld>
            <a:endParaRPr lang="fr-FR" altLang="sr-Latn-RS"/>
          </a:p>
        </p:txBody>
      </p:sp>
      <p:sp>
        <p:nvSpPr>
          <p:cNvPr id="57347" name="Rectangle 2">
            <a:extLst>
              <a:ext uri="{FF2B5EF4-FFF2-40B4-BE49-F238E27FC236}">
                <a16:creationId xmlns:a16="http://schemas.microsoft.com/office/drawing/2014/main" id="{464FCF29-0D6B-43FF-9BC1-AD2236F51C8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>
            <a:extLst>
              <a:ext uri="{FF2B5EF4-FFF2-40B4-BE49-F238E27FC236}">
                <a16:creationId xmlns:a16="http://schemas.microsoft.com/office/drawing/2014/main" id="{39B59DA4-9231-461A-A2B1-DC379F92AD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r-HR" altLang="sr-Latn-RS" dirty="0"/>
          </a:p>
          <a:p>
            <a:pPr eaLnBrk="1" hangingPunct="1"/>
            <a:endParaRPr lang="hr-HR" altLang="sr-Latn-RS" dirty="0"/>
          </a:p>
        </p:txBody>
      </p:sp>
    </p:spTree>
    <p:extLst>
      <p:ext uri="{BB962C8B-B14F-4D97-AF65-F5344CB8AC3E}">
        <p14:creationId xmlns:p14="http://schemas.microsoft.com/office/powerpoint/2010/main" val="10525440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>
            <a:extLst>
              <a:ext uri="{FF2B5EF4-FFF2-40B4-BE49-F238E27FC236}">
                <a16:creationId xmlns:a16="http://schemas.microsoft.com/office/drawing/2014/main" id="{C30D340C-2396-4438-8961-C81741A1E62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4013" indent="-297697" algn="ctr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0788" indent="-238157" algn="ctr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7104" indent="-238157" algn="ctr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43419" indent="-238157" algn="ctr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19734" indent="-238157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96050" indent="-238157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72365" indent="-238157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8680" indent="-238157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F0C69E1D-32A6-415C-B152-A191BDC6F5A7}" type="slidenum">
              <a:rPr lang="fr-FR" altLang="sr-Latn-RS"/>
              <a:pPr algn="r">
                <a:spcBef>
                  <a:spcPct val="0"/>
                </a:spcBef>
              </a:pPr>
              <a:t>18</a:t>
            </a:fld>
            <a:endParaRPr lang="fr-FR" altLang="sr-Latn-RS"/>
          </a:p>
        </p:txBody>
      </p:sp>
      <p:sp>
        <p:nvSpPr>
          <p:cNvPr id="59395" name="Rectangle 2">
            <a:extLst>
              <a:ext uri="{FF2B5EF4-FFF2-40B4-BE49-F238E27FC236}">
                <a16:creationId xmlns:a16="http://schemas.microsoft.com/office/drawing/2014/main" id="{A7EFE674-5D6F-4149-BD8F-1B0549B68D2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>
            <a:extLst>
              <a:ext uri="{FF2B5EF4-FFF2-40B4-BE49-F238E27FC236}">
                <a16:creationId xmlns:a16="http://schemas.microsoft.com/office/drawing/2014/main" id="{07717BE9-0AB2-4A36-9447-13D1F2A434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r-HR" altLang="sr-Latn-R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>
            <a:extLst>
              <a:ext uri="{FF2B5EF4-FFF2-40B4-BE49-F238E27FC236}">
                <a16:creationId xmlns:a16="http://schemas.microsoft.com/office/drawing/2014/main" id="{8B30A967-9369-4BC4-8CCE-BE6A6412C4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4013" indent="-297697" algn="ctr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0788" indent="-238157" algn="ctr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7104" indent="-238157" algn="ctr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43419" indent="-238157" algn="ctr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19734" indent="-238157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96050" indent="-238157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72365" indent="-238157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8680" indent="-238157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F323B3F5-A900-4DCA-BFCC-DB7F860E3C45}" type="slidenum">
              <a:rPr lang="fr-FR" altLang="sr-Latn-RS"/>
              <a:pPr algn="r">
                <a:spcBef>
                  <a:spcPct val="0"/>
                </a:spcBef>
              </a:pPr>
              <a:t>19</a:t>
            </a:fld>
            <a:endParaRPr lang="fr-FR" altLang="sr-Latn-RS"/>
          </a:p>
        </p:txBody>
      </p:sp>
      <p:sp>
        <p:nvSpPr>
          <p:cNvPr id="62467" name="Rectangle 2">
            <a:extLst>
              <a:ext uri="{FF2B5EF4-FFF2-40B4-BE49-F238E27FC236}">
                <a16:creationId xmlns:a16="http://schemas.microsoft.com/office/drawing/2014/main" id="{AF557D16-9A16-46F4-B139-0FE0A74351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>
            <a:extLst>
              <a:ext uri="{FF2B5EF4-FFF2-40B4-BE49-F238E27FC236}">
                <a16:creationId xmlns:a16="http://schemas.microsoft.com/office/drawing/2014/main" id="{A887D954-5E62-4AE7-8AA4-303A63C4F2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r-HR" altLang="sr-Latn-R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89BA2D42-7E22-479E-85DB-43BCB3B311E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4013" indent="-297697" algn="ctr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0788" indent="-238157" algn="ctr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7104" indent="-238157" algn="ctr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43419" indent="-238157" algn="ctr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19734" indent="-238157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96050" indent="-238157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72365" indent="-238157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8680" indent="-238157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BF1A7214-AF23-48C8-97C5-E3BD8D0571B8}" type="slidenum">
              <a:rPr lang="fr-FR" altLang="sr-Latn-RS"/>
              <a:pPr algn="r">
                <a:spcBef>
                  <a:spcPct val="0"/>
                </a:spcBef>
              </a:pPr>
              <a:t>2</a:t>
            </a:fld>
            <a:endParaRPr lang="fr-FR" altLang="sr-Latn-RS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A0D81441-1B8F-4875-B0BE-E3DEE6BDE43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D1174923-A8A8-4BF4-85C3-5C5F260F32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r-HR" altLang="sr-Latn-RS" dirty="0"/>
          </a:p>
        </p:txBody>
      </p:sp>
    </p:spTree>
    <p:extLst>
      <p:ext uri="{BB962C8B-B14F-4D97-AF65-F5344CB8AC3E}">
        <p14:creationId xmlns:p14="http://schemas.microsoft.com/office/powerpoint/2010/main" val="19718563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>
            <a:extLst>
              <a:ext uri="{FF2B5EF4-FFF2-40B4-BE49-F238E27FC236}">
                <a16:creationId xmlns:a16="http://schemas.microsoft.com/office/drawing/2014/main" id="{F7D1F943-7323-4B73-B800-0EF5659EB33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4013" indent="-297697" algn="ctr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0788" indent="-238157" algn="ctr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7104" indent="-238157" algn="ctr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43419" indent="-238157" algn="ctr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19734" indent="-238157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96050" indent="-238157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72365" indent="-238157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8680" indent="-238157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D0EF5C14-039B-4988-8B3B-1BFDC4494678}" type="slidenum">
              <a:rPr lang="fr-FR" altLang="sr-Latn-RS"/>
              <a:pPr algn="r">
                <a:spcBef>
                  <a:spcPct val="0"/>
                </a:spcBef>
              </a:pPr>
              <a:t>20</a:t>
            </a:fld>
            <a:endParaRPr lang="fr-FR" altLang="sr-Latn-RS"/>
          </a:p>
        </p:txBody>
      </p:sp>
      <p:sp>
        <p:nvSpPr>
          <p:cNvPr id="68611" name="Rectangle 2">
            <a:extLst>
              <a:ext uri="{FF2B5EF4-FFF2-40B4-BE49-F238E27FC236}">
                <a16:creationId xmlns:a16="http://schemas.microsoft.com/office/drawing/2014/main" id="{C7591989-CE4D-4E96-B052-A0F2E67EFEC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>
            <a:extLst>
              <a:ext uri="{FF2B5EF4-FFF2-40B4-BE49-F238E27FC236}">
                <a16:creationId xmlns:a16="http://schemas.microsoft.com/office/drawing/2014/main" id="{A073830D-EC65-42AE-8B20-F7600156F1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r-HR" altLang="sr-Latn-R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>
            <a:extLst>
              <a:ext uri="{FF2B5EF4-FFF2-40B4-BE49-F238E27FC236}">
                <a16:creationId xmlns:a16="http://schemas.microsoft.com/office/drawing/2014/main" id="{F7D1F943-7323-4B73-B800-0EF5659EB33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4013" indent="-297697" algn="ctr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0788" indent="-238157" algn="ctr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7104" indent="-238157" algn="ctr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43419" indent="-238157" algn="ctr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19734" indent="-238157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96050" indent="-238157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72365" indent="-238157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8680" indent="-238157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D0EF5C14-039B-4988-8B3B-1BFDC4494678}" type="slidenum">
              <a:rPr lang="fr-FR" altLang="sr-Latn-RS"/>
              <a:pPr algn="r">
                <a:spcBef>
                  <a:spcPct val="0"/>
                </a:spcBef>
              </a:pPr>
              <a:t>21</a:t>
            </a:fld>
            <a:endParaRPr lang="fr-FR" altLang="sr-Latn-RS"/>
          </a:p>
        </p:txBody>
      </p:sp>
      <p:sp>
        <p:nvSpPr>
          <p:cNvPr id="68611" name="Rectangle 2">
            <a:extLst>
              <a:ext uri="{FF2B5EF4-FFF2-40B4-BE49-F238E27FC236}">
                <a16:creationId xmlns:a16="http://schemas.microsoft.com/office/drawing/2014/main" id="{C7591989-CE4D-4E96-B052-A0F2E67EFEC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>
            <a:extLst>
              <a:ext uri="{FF2B5EF4-FFF2-40B4-BE49-F238E27FC236}">
                <a16:creationId xmlns:a16="http://schemas.microsoft.com/office/drawing/2014/main" id="{A073830D-EC65-42AE-8B20-F7600156F1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r-HR" altLang="sr-Latn-RS" dirty="0"/>
          </a:p>
        </p:txBody>
      </p:sp>
    </p:spTree>
    <p:extLst>
      <p:ext uri="{BB962C8B-B14F-4D97-AF65-F5344CB8AC3E}">
        <p14:creationId xmlns:p14="http://schemas.microsoft.com/office/powerpoint/2010/main" val="4756475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>
            <a:extLst>
              <a:ext uri="{FF2B5EF4-FFF2-40B4-BE49-F238E27FC236}">
                <a16:creationId xmlns:a16="http://schemas.microsoft.com/office/drawing/2014/main" id="{1776FF5F-450C-4962-8865-9A49F54DC6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4013" indent="-297697" algn="ctr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0788" indent="-238157" algn="ctr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7104" indent="-238157" algn="ctr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43419" indent="-238157" algn="ctr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19734" indent="-238157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96050" indent="-238157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72365" indent="-238157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8680" indent="-238157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2637BD1B-9AE8-4E98-8E6D-9D49C091E258}" type="slidenum">
              <a:rPr lang="fr-FR" altLang="sr-Latn-RS"/>
              <a:pPr algn="r">
                <a:spcBef>
                  <a:spcPct val="0"/>
                </a:spcBef>
              </a:pPr>
              <a:t>22</a:t>
            </a:fld>
            <a:endParaRPr lang="fr-FR" altLang="sr-Latn-RS"/>
          </a:p>
        </p:txBody>
      </p:sp>
      <p:sp>
        <p:nvSpPr>
          <p:cNvPr id="73731" name="Rectangle 2">
            <a:extLst>
              <a:ext uri="{FF2B5EF4-FFF2-40B4-BE49-F238E27FC236}">
                <a16:creationId xmlns:a16="http://schemas.microsoft.com/office/drawing/2014/main" id="{3AF65967-B9B1-43AA-8592-0E5E79E01E8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>
            <a:extLst>
              <a:ext uri="{FF2B5EF4-FFF2-40B4-BE49-F238E27FC236}">
                <a16:creationId xmlns:a16="http://schemas.microsoft.com/office/drawing/2014/main" id="{E3943989-8520-43A0-A7BE-42D30481D0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r-HR" altLang="sr-Latn-RS" dirty="0"/>
          </a:p>
        </p:txBody>
      </p:sp>
    </p:spTree>
    <p:extLst>
      <p:ext uri="{BB962C8B-B14F-4D97-AF65-F5344CB8AC3E}">
        <p14:creationId xmlns:p14="http://schemas.microsoft.com/office/powerpoint/2010/main" val="179970944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>
            <a:extLst>
              <a:ext uri="{FF2B5EF4-FFF2-40B4-BE49-F238E27FC236}">
                <a16:creationId xmlns:a16="http://schemas.microsoft.com/office/drawing/2014/main" id="{1776FF5F-450C-4962-8865-9A49F54DC6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4013" indent="-297697" algn="ctr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0788" indent="-238157" algn="ctr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7104" indent="-238157" algn="ctr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43419" indent="-238157" algn="ctr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19734" indent="-238157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96050" indent="-238157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72365" indent="-238157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8680" indent="-238157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2637BD1B-9AE8-4E98-8E6D-9D49C091E258}" type="slidenum">
              <a:rPr lang="fr-FR" altLang="sr-Latn-RS"/>
              <a:pPr algn="r">
                <a:spcBef>
                  <a:spcPct val="0"/>
                </a:spcBef>
              </a:pPr>
              <a:t>24</a:t>
            </a:fld>
            <a:endParaRPr lang="fr-FR" altLang="sr-Latn-RS"/>
          </a:p>
        </p:txBody>
      </p:sp>
      <p:sp>
        <p:nvSpPr>
          <p:cNvPr id="73731" name="Rectangle 2">
            <a:extLst>
              <a:ext uri="{FF2B5EF4-FFF2-40B4-BE49-F238E27FC236}">
                <a16:creationId xmlns:a16="http://schemas.microsoft.com/office/drawing/2014/main" id="{3AF65967-B9B1-43AA-8592-0E5E79E01E8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>
            <a:extLst>
              <a:ext uri="{FF2B5EF4-FFF2-40B4-BE49-F238E27FC236}">
                <a16:creationId xmlns:a16="http://schemas.microsoft.com/office/drawing/2014/main" id="{E3943989-8520-43A0-A7BE-42D30481D0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r-HR" altLang="sr-Latn-RS" dirty="0"/>
          </a:p>
        </p:txBody>
      </p:sp>
    </p:spTree>
    <p:extLst>
      <p:ext uri="{BB962C8B-B14F-4D97-AF65-F5344CB8AC3E}">
        <p14:creationId xmlns:p14="http://schemas.microsoft.com/office/powerpoint/2010/main" val="239229330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>
            <a:extLst>
              <a:ext uri="{FF2B5EF4-FFF2-40B4-BE49-F238E27FC236}">
                <a16:creationId xmlns:a16="http://schemas.microsoft.com/office/drawing/2014/main" id="{1776FF5F-450C-4962-8865-9A49F54DC6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4013" indent="-297697" algn="ctr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0788" indent="-238157" algn="ctr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7104" indent="-238157" algn="ctr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43419" indent="-238157" algn="ctr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19734" indent="-238157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96050" indent="-238157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72365" indent="-238157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8680" indent="-238157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2637BD1B-9AE8-4E98-8E6D-9D49C091E258}" type="slidenum">
              <a:rPr lang="fr-FR" altLang="sr-Latn-RS"/>
              <a:pPr algn="r">
                <a:spcBef>
                  <a:spcPct val="0"/>
                </a:spcBef>
              </a:pPr>
              <a:t>25</a:t>
            </a:fld>
            <a:endParaRPr lang="fr-FR" altLang="sr-Latn-RS"/>
          </a:p>
        </p:txBody>
      </p:sp>
      <p:sp>
        <p:nvSpPr>
          <p:cNvPr id="73731" name="Rectangle 2">
            <a:extLst>
              <a:ext uri="{FF2B5EF4-FFF2-40B4-BE49-F238E27FC236}">
                <a16:creationId xmlns:a16="http://schemas.microsoft.com/office/drawing/2014/main" id="{3AF65967-B9B1-43AA-8592-0E5E79E01E8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>
            <a:extLst>
              <a:ext uri="{FF2B5EF4-FFF2-40B4-BE49-F238E27FC236}">
                <a16:creationId xmlns:a16="http://schemas.microsoft.com/office/drawing/2014/main" id="{E3943989-8520-43A0-A7BE-42D30481D0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r-HR" altLang="sr-Latn-R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>
            <a:extLst>
              <a:ext uri="{FF2B5EF4-FFF2-40B4-BE49-F238E27FC236}">
                <a16:creationId xmlns:a16="http://schemas.microsoft.com/office/drawing/2014/main" id="{B7BB9840-4D9F-4B48-8568-A9488B6C0DC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4013" indent="-297697" algn="ctr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0788" indent="-238157" algn="ctr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7104" indent="-238157" algn="ctr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43419" indent="-238157" algn="ctr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19734" indent="-238157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96050" indent="-238157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72365" indent="-238157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8680" indent="-238157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65A62D5E-FB4C-4375-9605-0E1DD0DFCDF1}" type="slidenum">
              <a:rPr lang="fr-FR" altLang="sr-Latn-RS"/>
              <a:pPr algn="r">
                <a:spcBef>
                  <a:spcPct val="0"/>
                </a:spcBef>
              </a:pPr>
              <a:t>26</a:t>
            </a:fld>
            <a:endParaRPr lang="fr-FR" altLang="sr-Latn-RS"/>
          </a:p>
        </p:txBody>
      </p:sp>
      <p:sp>
        <p:nvSpPr>
          <p:cNvPr id="102403" name="Rectangle 2">
            <a:extLst>
              <a:ext uri="{FF2B5EF4-FFF2-40B4-BE49-F238E27FC236}">
                <a16:creationId xmlns:a16="http://schemas.microsoft.com/office/drawing/2014/main" id="{F536C124-BF94-4D3E-8C32-33ACC44AB2E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>
            <a:extLst>
              <a:ext uri="{FF2B5EF4-FFF2-40B4-BE49-F238E27FC236}">
                <a16:creationId xmlns:a16="http://schemas.microsoft.com/office/drawing/2014/main" id="{273CD268-A89A-458B-851E-FC7B08B780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hr-HR" altLang="sr-Latn-RS" dirty="0"/>
              <a:t>.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>
            <a:extLst>
              <a:ext uri="{FF2B5EF4-FFF2-40B4-BE49-F238E27FC236}">
                <a16:creationId xmlns:a16="http://schemas.microsoft.com/office/drawing/2014/main" id="{48BFA86E-EE41-423D-8288-848606823A7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4013" indent="-297697" algn="ctr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0788" indent="-238157" algn="ctr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7104" indent="-238157" algn="ctr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43419" indent="-238157" algn="ctr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19734" indent="-238157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96050" indent="-238157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72365" indent="-238157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8680" indent="-238157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84A8B0D5-2B19-40AD-85E6-9676EE485371}" type="slidenum">
              <a:rPr lang="fr-FR" altLang="sr-Latn-RS"/>
              <a:pPr algn="r">
                <a:spcBef>
                  <a:spcPct val="0"/>
                </a:spcBef>
              </a:pPr>
              <a:t>27</a:t>
            </a:fld>
            <a:endParaRPr lang="fr-FR" altLang="sr-Latn-RS"/>
          </a:p>
        </p:txBody>
      </p:sp>
      <p:sp>
        <p:nvSpPr>
          <p:cNvPr id="177155" name="Rectangle 2">
            <a:extLst>
              <a:ext uri="{FF2B5EF4-FFF2-40B4-BE49-F238E27FC236}">
                <a16:creationId xmlns:a16="http://schemas.microsoft.com/office/drawing/2014/main" id="{D05ED9E6-28DE-4CB4-BE95-800CF6E0E5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6" name="Rectangle 3">
            <a:extLst>
              <a:ext uri="{FF2B5EF4-FFF2-40B4-BE49-F238E27FC236}">
                <a16:creationId xmlns:a16="http://schemas.microsoft.com/office/drawing/2014/main" id="{26579E86-B1CA-46DD-9954-8007429452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r-HR" altLang="sr-Latn-R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>
            <a:extLst>
              <a:ext uri="{FF2B5EF4-FFF2-40B4-BE49-F238E27FC236}">
                <a16:creationId xmlns:a16="http://schemas.microsoft.com/office/drawing/2014/main" id="{48BFA86E-EE41-423D-8288-848606823A7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4013" indent="-297697" algn="ctr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0788" indent="-238157" algn="ctr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7104" indent="-238157" algn="ctr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43419" indent="-238157" algn="ctr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19734" indent="-238157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96050" indent="-238157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72365" indent="-238157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8680" indent="-238157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84A8B0D5-2B19-40AD-85E6-9676EE485371}" type="slidenum">
              <a:rPr lang="fr-FR" altLang="sr-Latn-RS"/>
              <a:pPr algn="r">
                <a:spcBef>
                  <a:spcPct val="0"/>
                </a:spcBef>
              </a:pPr>
              <a:t>28</a:t>
            </a:fld>
            <a:endParaRPr lang="fr-FR" altLang="sr-Latn-RS"/>
          </a:p>
        </p:txBody>
      </p:sp>
      <p:sp>
        <p:nvSpPr>
          <p:cNvPr id="177155" name="Rectangle 2">
            <a:extLst>
              <a:ext uri="{FF2B5EF4-FFF2-40B4-BE49-F238E27FC236}">
                <a16:creationId xmlns:a16="http://schemas.microsoft.com/office/drawing/2014/main" id="{D05ED9E6-28DE-4CB4-BE95-800CF6E0E5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6" name="Rectangle 3">
            <a:extLst>
              <a:ext uri="{FF2B5EF4-FFF2-40B4-BE49-F238E27FC236}">
                <a16:creationId xmlns:a16="http://schemas.microsoft.com/office/drawing/2014/main" id="{26579E86-B1CA-46DD-9954-8007429452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r-HR" altLang="sr-Latn-RS" dirty="0"/>
          </a:p>
        </p:txBody>
      </p:sp>
    </p:spTree>
    <p:extLst>
      <p:ext uri="{BB962C8B-B14F-4D97-AF65-F5344CB8AC3E}">
        <p14:creationId xmlns:p14="http://schemas.microsoft.com/office/powerpoint/2010/main" val="374415969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>
            <a:extLst>
              <a:ext uri="{FF2B5EF4-FFF2-40B4-BE49-F238E27FC236}">
                <a16:creationId xmlns:a16="http://schemas.microsoft.com/office/drawing/2014/main" id="{48BFA86E-EE41-423D-8288-848606823A7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4013" indent="-297697" algn="ctr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0788" indent="-238157" algn="ctr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7104" indent="-238157" algn="ctr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43419" indent="-238157" algn="ctr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19734" indent="-238157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96050" indent="-238157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72365" indent="-238157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8680" indent="-238157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84A8B0D5-2B19-40AD-85E6-9676EE485371}" type="slidenum">
              <a:rPr lang="fr-FR" altLang="sr-Latn-RS"/>
              <a:pPr algn="r">
                <a:spcBef>
                  <a:spcPct val="0"/>
                </a:spcBef>
              </a:pPr>
              <a:t>29</a:t>
            </a:fld>
            <a:endParaRPr lang="fr-FR" altLang="sr-Latn-RS"/>
          </a:p>
        </p:txBody>
      </p:sp>
      <p:sp>
        <p:nvSpPr>
          <p:cNvPr id="177155" name="Rectangle 2">
            <a:extLst>
              <a:ext uri="{FF2B5EF4-FFF2-40B4-BE49-F238E27FC236}">
                <a16:creationId xmlns:a16="http://schemas.microsoft.com/office/drawing/2014/main" id="{D05ED9E6-28DE-4CB4-BE95-800CF6E0E5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6" name="Rectangle 3">
            <a:extLst>
              <a:ext uri="{FF2B5EF4-FFF2-40B4-BE49-F238E27FC236}">
                <a16:creationId xmlns:a16="http://schemas.microsoft.com/office/drawing/2014/main" id="{26579E86-B1CA-46DD-9954-8007429452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r-HR" altLang="sr-Latn-RS" dirty="0"/>
          </a:p>
        </p:txBody>
      </p:sp>
    </p:spTree>
    <p:extLst>
      <p:ext uri="{BB962C8B-B14F-4D97-AF65-F5344CB8AC3E}">
        <p14:creationId xmlns:p14="http://schemas.microsoft.com/office/powerpoint/2010/main" val="33134147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A9786CCE-7513-4956-B20B-EFE62AA7FDC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4013" indent="-297697" algn="ctr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0788" indent="-238157" algn="ctr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7104" indent="-238157" algn="ctr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43419" indent="-238157" algn="ctr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19734" indent="-238157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96050" indent="-238157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72365" indent="-238157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8680" indent="-238157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87FCA036-DB51-48AB-9C10-F4F69F8141BB}" type="slidenum">
              <a:rPr lang="fr-FR" altLang="sr-Latn-RS"/>
              <a:pPr algn="r">
                <a:spcBef>
                  <a:spcPct val="0"/>
                </a:spcBef>
              </a:pPr>
              <a:t>3</a:t>
            </a:fld>
            <a:endParaRPr lang="fr-FR" altLang="sr-Latn-RS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B7D99655-DCC7-4C1D-8C31-DAD8DA4D99F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9CEE7FD0-7836-44DE-B399-91A95D9C1E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r-HR" altLang="sr-Latn-RS" dirty="0"/>
          </a:p>
        </p:txBody>
      </p:sp>
    </p:spTree>
    <p:extLst>
      <p:ext uri="{BB962C8B-B14F-4D97-AF65-F5344CB8AC3E}">
        <p14:creationId xmlns:p14="http://schemas.microsoft.com/office/powerpoint/2010/main" val="5090853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F210AE2-DA19-4896-9125-A769C1D683AA}" type="slidenum">
              <a:rPr lang="fr-FR" altLang="sr-Latn-RS" smtClean="0"/>
              <a:pPr>
                <a:defRPr/>
              </a:pPr>
              <a:t>4</a:t>
            </a:fld>
            <a:endParaRPr lang="fr-FR" altLang="sr-Latn-RS"/>
          </a:p>
        </p:txBody>
      </p:sp>
    </p:spTree>
    <p:extLst>
      <p:ext uri="{BB962C8B-B14F-4D97-AF65-F5344CB8AC3E}">
        <p14:creationId xmlns:p14="http://schemas.microsoft.com/office/powerpoint/2010/main" val="17028465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9A103DD6-DEB9-4755-812B-4EAF150E9B2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4013" indent="-297697" algn="ctr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0788" indent="-238157" algn="ctr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7104" indent="-238157" algn="ctr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43419" indent="-238157" algn="ctr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19734" indent="-238157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96050" indent="-238157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72365" indent="-238157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8680" indent="-238157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952631">
              <a:spcBef>
                <a:spcPct val="0"/>
              </a:spcBef>
              <a:defRPr/>
            </a:pPr>
            <a:fld id="{3120AE96-1DEE-4545-AA56-B232C1D40716}" type="slidenum">
              <a:rPr lang="fr-FR" altLang="sr-Latn-RS">
                <a:solidFill>
                  <a:srgbClr val="000000"/>
                </a:solidFill>
              </a:rPr>
              <a:pPr algn="r" defTabSz="952631">
                <a:spcBef>
                  <a:spcPct val="0"/>
                </a:spcBef>
                <a:defRPr/>
              </a:pPr>
              <a:t>5</a:t>
            </a:fld>
            <a:endParaRPr lang="fr-FR" altLang="sr-Latn-RS">
              <a:solidFill>
                <a:srgbClr val="000000"/>
              </a:solidFill>
            </a:endParaRPr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2548FB1E-CAD3-4AE5-B10B-BF816D6AF69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51C3CE34-6319-4A33-B560-4315320461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r-HR" altLang="sr-Latn-RS" dirty="0"/>
          </a:p>
        </p:txBody>
      </p:sp>
    </p:spTree>
    <p:extLst>
      <p:ext uri="{BB962C8B-B14F-4D97-AF65-F5344CB8AC3E}">
        <p14:creationId xmlns:p14="http://schemas.microsoft.com/office/powerpoint/2010/main" val="41052349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A9786CCE-7513-4956-B20B-EFE62AA7FDC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4013" indent="-297697" algn="ctr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0788" indent="-238157" algn="ctr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7104" indent="-238157" algn="ctr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43419" indent="-238157" algn="ctr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19734" indent="-238157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96050" indent="-238157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72365" indent="-238157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8680" indent="-238157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87FCA036-DB51-48AB-9C10-F4F69F8141BB}" type="slidenum">
              <a:rPr lang="fr-FR" altLang="sr-Latn-RS"/>
              <a:pPr algn="r">
                <a:spcBef>
                  <a:spcPct val="0"/>
                </a:spcBef>
              </a:pPr>
              <a:t>6</a:t>
            </a:fld>
            <a:endParaRPr lang="fr-FR" altLang="sr-Latn-RS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B7D99655-DCC7-4C1D-8C31-DAD8DA4D99F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9CEE7FD0-7836-44DE-B399-91A95D9C1E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r-HR" altLang="sr-Latn-RS" dirty="0"/>
          </a:p>
        </p:txBody>
      </p:sp>
    </p:spTree>
    <p:extLst>
      <p:ext uri="{BB962C8B-B14F-4D97-AF65-F5344CB8AC3E}">
        <p14:creationId xmlns:p14="http://schemas.microsoft.com/office/powerpoint/2010/main" val="23766406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A9786CCE-7513-4956-B20B-EFE62AA7FDC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4013" indent="-297697" algn="ctr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0788" indent="-238157" algn="ctr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7104" indent="-238157" algn="ctr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43419" indent="-238157" algn="ctr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19734" indent="-238157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96050" indent="-238157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72365" indent="-238157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8680" indent="-238157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87FCA036-DB51-48AB-9C10-F4F69F8141BB}" type="slidenum">
              <a:rPr lang="fr-FR" altLang="sr-Latn-RS"/>
              <a:pPr algn="r">
                <a:spcBef>
                  <a:spcPct val="0"/>
                </a:spcBef>
              </a:pPr>
              <a:t>7</a:t>
            </a:fld>
            <a:endParaRPr lang="fr-FR" altLang="sr-Latn-RS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B7D99655-DCC7-4C1D-8C31-DAD8DA4D99F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9CEE7FD0-7836-44DE-B399-91A95D9C1E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r-HR" altLang="sr-Latn-RS" dirty="0"/>
          </a:p>
        </p:txBody>
      </p:sp>
    </p:spTree>
    <p:extLst>
      <p:ext uri="{BB962C8B-B14F-4D97-AF65-F5344CB8AC3E}">
        <p14:creationId xmlns:p14="http://schemas.microsoft.com/office/powerpoint/2010/main" val="4103466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A9786CCE-7513-4956-B20B-EFE62AA7FDC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4013" indent="-297697" algn="ctr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0788" indent="-238157" algn="ctr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7104" indent="-238157" algn="ctr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43419" indent="-238157" algn="ctr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19734" indent="-238157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96050" indent="-238157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72365" indent="-238157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8680" indent="-238157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87FCA036-DB51-48AB-9C10-F4F69F8141BB}" type="slidenum">
              <a:rPr lang="fr-FR" altLang="sr-Latn-RS"/>
              <a:pPr algn="r">
                <a:spcBef>
                  <a:spcPct val="0"/>
                </a:spcBef>
              </a:pPr>
              <a:t>8</a:t>
            </a:fld>
            <a:endParaRPr lang="fr-FR" altLang="sr-Latn-RS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B7D99655-DCC7-4C1D-8C31-DAD8DA4D99F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9CEE7FD0-7836-44DE-B399-91A95D9C1E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r-HR" altLang="sr-Latn-RS" dirty="0"/>
          </a:p>
        </p:txBody>
      </p:sp>
    </p:spTree>
    <p:extLst>
      <p:ext uri="{BB962C8B-B14F-4D97-AF65-F5344CB8AC3E}">
        <p14:creationId xmlns:p14="http://schemas.microsoft.com/office/powerpoint/2010/main" val="10363126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F210AE2-DA19-4896-9125-A769C1D683AA}" type="slidenum">
              <a:rPr lang="fr-FR" altLang="sr-Latn-RS" smtClean="0"/>
              <a:pPr>
                <a:defRPr/>
              </a:pPr>
              <a:t>9</a:t>
            </a:fld>
            <a:endParaRPr lang="fr-FR" altLang="sr-Latn-RS"/>
          </a:p>
        </p:txBody>
      </p:sp>
    </p:spTree>
    <p:extLst>
      <p:ext uri="{BB962C8B-B14F-4D97-AF65-F5344CB8AC3E}">
        <p14:creationId xmlns:p14="http://schemas.microsoft.com/office/powerpoint/2010/main" val="2256904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35EE9-C426-4C92-812E-6E5D96083DEE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4F3AE-B7E0-494D-BC11-6C908643E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149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35EE9-C426-4C92-812E-6E5D96083DEE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4F3AE-B7E0-494D-BC11-6C908643E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446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85860"/>
            <a:ext cx="2057400" cy="4840303"/>
          </a:xfrm>
        </p:spPr>
        <p:txBody>
          <a:bodyPr vert="eaVert"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35EE9-C426-4C92-812E-6E5D96083DEE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4F3AE-B7E0-494D-BC11-6C908643E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336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35EE9-C426-4C92-812E-6E5D96083DEE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4F3AE-B7E0-494D-BC11-6C908643E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597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35EE9-C426-4C92-812E-6E5D96083DEE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4F3AE-B7E0-494D-BC11-6C908643E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667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35EE9-C426-4C92-812E-6E5D96083DEE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4F3AE-B7E0-494D-BC11-6C908643E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112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35EE9-C426-4C92-812E-6E5D96083DEE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4F3AE-B7E0-494D-BC11-6C908643E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097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35EE9-C426-4C92-812E-6E5D96083DEE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4F3AE-B7E0-494D-BC11-6C908643E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16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35EE9-C426-4C92-812E-6E5D96083DEE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4F3AE-B7E0-494D-BC11-6C908643E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493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35EE9-C426-4C92-812E-6E5D96083DEE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4F3AE-B7E0-494D-BC11-6C908643E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913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35EE9-C426-4C92-812E-6E5D96083DEE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4F3AE-B7E0-494D-BC11-6C908643E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073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8572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835EE9-C426-4C92-812E-6E5D96083DEE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04F3AE-B7E0-494D-BC11-6C908643EF2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22">
            <a:extLst>
              <a:ext uri="{FF2B5EF4-FFF2-40B4-BE49-F238E27FC236}">
                <a16:creationId xmlns:a16="http://schemas.microsoft.com/office/drawing/2014/main" id="{10000625-D39B-4B54-A91B-27E91CABCF1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611188" cy="6858000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sr-Latn-RS"/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F3E7AE4E-099B-4670-9490-45A50B36BBD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11188" y="333375"/>
            <a:ext cx="8281987" cy="50323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hr-HR" altLang="sr-Latn-RS"/>
          </a:p>
        </p:txBody>
      </p:sp>
      <p:sp>
        <p:nvSpPr>
          <p:cNvPr id="9" name="AutoShape 23">
            <a:extLst>
              <a:ext uri="{FF2B5EF4-FFF2-40B4-BE49-F238E27FC236}">
                <a16:creationId xmlns:a16="http://schemas.microsoft.com/office/drawing/2014/main" id="{45DC61D2-4590-4594-B6C7-60728B46DBA4}"/>
              </a:ext>
            </a:extLst>
          </p:cNvPr>
          <p:cNvSpPr>
            <a:spLocks noChangeArrowheads="1"/>
          </p:cNvSpPr>
          <p:nvPr userDrawn="1"/>
        </p:nvSpPr>
        <p:spPr bwMode="auto">
          <a:xfrm rot="16200000" flipH="1">
            <a:off x="16669" y="316706"/>
            <a:ext cx="577850" cy="611188"/>
          </a:xfrm>
          <a:prstGeom prst="parallelogram">
            <a:avLst>
              <a:gd name="adj" fmla="val 13361"/>
            </a:avLst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hr-HR" altLang="sr-Latn-RS"/>
          </a:p>
        </p:txBody>
      </p:sp>
      <p:pic>
        <p:nvPicPr>
          <p:cNvPr id="10" name="Picture 48" descr="image004">
            <a:extLst>
              <a:ext uri="{FF2B5EF4-FFF2-40B4-BE49-F238E27FC236}">
                <a16:creationId xmlns:a16="http://schemas.microsoft.com/office/drawing/2014/main" id="{0E1FD936-D82F-4157-830C-5137F847721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6038850"/>
            <a:ext cx="935037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9" descr="jaune">
            <a:extLst>
              <a:ext uri="{FF2B5EF4-FFF2-40B4-BE49-F238E27FC236}">
                <a16:creationId xmlns:a16="http://schemas.microsoft.com/office/drawing/2014/main" id="{6C45BA0A-E17D-4A7B-A0B8-2BFF1E3224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6021388"/>
            <a:ext cx="1152525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9392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bg1"/>
          </a:solidFill>
          <a:latin typeface="Neo Sans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2">
              <a:lumMod val="50000"/>
            </a:schemeClr>
          </a:solidFill>
          <a:latin typeface="Neo Sans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2">
              <a:lumMod val="50000"/>
            </a:schemeClr>
          </a:solidFill>
          <a:latin typeface="Neo Sans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>
              <a:lumMod val="50000"/>
            </a:schemeClr>
          </a:solidFill>
          <a:latin typeface="Neo Sans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2">
              <a:lumMod val="50000"/>
            </a:schemeClr>
          </a:solidFill>
          <a:latin typeface="Neo Sans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2">
              <a:lumMod val="50000"/>
            </a:schemeClr>
          </a:solidFill>
          <a:latin typeface="Neo Sans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emf"/><Relationship Id="rId5" Type="http://schemas.openxmlformats.org/officeDocument/2006/relationships/image" Target="../media/image22.emf"/><Relationship Id="rId4" Type="http://schemas.openxmlformats.org/officeDocument/2006/relationships/image" Target="../media/image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emf"/><Relationship Id="rId4" Type="http://schemas.openxmlformats.org/officeDocument/2006/relationships/image" Target="../media/image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emf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emf"/><Relationship Id="rId5" Type="http://schemas.openxmlformats.org/officeDocument/2006/relationships/image" Target="../media/image33.emf"/><Relationship Id="rId4" Type="http://schemas.openxmlformats.org/officeDocument/2006/relationships/image" Target="../media/image5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35.emf"/><Relationship Id="rId4" Type="http://schemas.openxmlformats.org/officeDocument/2006/relationships/image" Target="../media/image5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emf"/><Relationship Id="rId4" Type="http://schemas.openxmlformats.org/officeDocument/2006/relationships/image" Target="../media/image5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12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emf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emf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5">
            <a:extLst>
              <a:ext uri="{FF2B5EF4-FFF2-40B4-BE49-F238E27FC236}">
                <a16:creationId xmlns:a16="http://schemas.microsoft.com/office/drawing/2014/main" id="{55B9A0AB-389B-404B-9B92-E2BBAE4A1E2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hr-HR" altLang="sr-Latn-RS" dirty="0"/>
              <a:t>Obvezujuće tarifne informacije(OTI) – aplikacija za gospodarstvenike</a:t>
            </a:r>
            <a:endParaRPr lang="en-US" altLang="sr-Latn-RS" dirty="0"/>
          </a:p>
        </p:txBody>
      </p:sp>
      <p:sp>
        <p:nvSpPr>
          <p:cNvPr id="5123" name="Line 57">
            <a:extLst>
              <a:ext uri="{FF2B5EF4-FFF2-40B4-BE49-F238E27FC236}">
                <a16:creationId xmlns:a16="http://schemas.microsoft.com/office/drawing/2014/main" id="{BA7782C2-FFFD-461E-9459-6E1536067D9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92500" y="6524625"/>
            <a:ext cx="2159000" cy="73025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850126A4-6D6A-4AA0-A2B7-6DDA532A6E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5877272"/>
            <a:ext cx="2108076" cy="760290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33587A18-9B69-4FFF-8855-754C913E02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143" y="5874096"/>
            <a:ext cx="559041" cy="76346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0A2BD222-99AE-443B-B569-B029FF98CE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dirty="0"/>
              <a:t>Stvaranje novog zahtjeva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C1C9D3F8-CD89-4170-B374-D486AF1F00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5877272"/>
            <a:ext cx="2108076" cy="760290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2914F97C-2428-48B1-81C7-F4BE58FEB3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143" y="5874096"/>
            <a:ext cx="559041" cy="763466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3140974D-D1C2-47E9-8A16-0B2CB63F90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658" y="1400705"/>
            <a:ext cx="8632684" cy="2981202"/>
          </a:xfrm>
          <a:prstGeom prst="rect">
            <a:avLst/>
          </a:prstGeom>
        </p:spPr>
      </p:pic>
      <p:sp>
        <p:nvSpPr>
          <p:cNvPr id="5" name="Pravokutnik 4">
            <a:extLst>
              <a:ext uri="{FF2B5EF4-FFF2-40B4-BE49-F238E27FC236}">
                <a16:creationId xmlns:a16="http://schemas.microsoft.com/office/drawing/2014/main" id="{3D4117CA-AFAC-42C9-816A-A0D523F31B9A}"/>
              </a:ext>
            </a:extLst>
          </p:cNvPr>
          <p:cNvSpPr/>
          <p:nvPr/>
        </p:nvSpPr>
        <p:spPr>
          <a:xfrm>
            <a:off x="2717222" y="4862183"/>
            <a:ext cx="59038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7642" indent="-247642">
              <a:buAutoNum type="arabicPeriod"/>
            </a:pPr>
            <a:r>
              <a:rPr lang="hr-HR" altLang="sr-Latn-RS" sz="1200" dirty="0">
                <a:latin typeface="Arial" panose="020B0604020202020204" pitchFamily="34" charset="0"/>
                <a:cs typeface="Arial" panose="020B0604020202020204" pitchFamily="34" charset="0"/>
              </a:rPr>
              <a:t>Stvaranje potpuno novog zahtjeva – odabire se s prozora za obradu zahtjeva.</a:t>
            </a:r>
          </a:p>
          <a:p>
            <a:pPr marL="247642" indent="-247642">
              <a:buAutoNum type="arabicPeriod"/>
            </a:pPr>
            <a:r>
              <a:rPr lang="hr-HR" altLang="sr-Latn-RS" sz="1200" dirty="0">
                <a:latin typeface="Arial" panose="020B0604020202020204" pitchFamily="34" charset="0"/>
                <a:cs typeface="Arial" panose="020B0604020202020204" pitchFamily="34" charset="0"/>
              </a:rPr>
              <a:t>Stvaranje zahtjeva iz skice (predloška)</a:t>
            </a:r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id="{CD0B0F7A-67E0-40C9-B7E7-C73FB1AC63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26263" y="2111814"/>
            <a:ext cx="335309" cy="810838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C1936782-4B7C-46C7-BD7D-585A44F105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64181" y="2111814"/>
            <a:ext cx="335309" cy="81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1958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6EE7297B-72DB-414D-B7F8-6FFE8046CC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dirty="0"/>
              <a:t>Polja zahtjeva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1AF1FE-E54D-4CC3-85D3-C038D1A7F5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821" y="1342270"/>
            <a:ext cx="8686800" cy="392634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18D2875-2C58-4AD5-9F09-1FF80EEAF9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0670" y="1230222"/>
            <a:ext cx="4502666" cy="1608095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FA9BC5B9-F08F-45F8-B978-CD958576E8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5877272"/>
            <a:ext cx="2108076" cy="760290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C29B7BBC-CDA1-4A05-8D1C-EB6FA953BB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143" y="5874096"/>
            <a:ext cx="559041" cy="763466"/>
          </a:xfrm>
          <a:prstGeom prst="rect">
            <a:avLst/>
          </a:prstGeom>
        </p:spPr>
      </p:pic>
      <p:sp>
        <p:nvSpPr>
          <p:cNvPr id="2" name="Pravokutnik 1">
            <a:extLst>
              <a:ext uri="{FF2B5EF4-FFF2-40B4-BE49-F238E27FC236}">
                <a16:creationId xmlns:a16="http://schemas.microsoft.com/office/drawing/2014/main" id="{AB8268BD-5E79-43CC-B5AA-5272E3C06DD2}"/>
              </a:ext>
            </a:extLst>
          </p:cNvPr>
          <p:cNvSpPr/>
          <p:nvPr/>
        </p:nvSpPr>
        <p:spPr>
          <a:xfrm>
            <a:off x="144821" y="462228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47642" indent="-247642"/>
            <a:r>
              <a:rPr lang="hr-HR" altLang="sr-Latn-RS" sz="1200" dirty="0">
                <a:latin typeface="Arial" panose="020B0604020202020204" pitchFamily="34" charset="0"/>
                <a:cs typeface="Arial" panose="020B0604020202020204" pitchFamily="34" charset="0"/>
              </a:rPr>
              <a:t>Sva polja označena sa * su obavezna.</a:t>
            </a:r>
          </a:p>
          <a:p>
            <a:r>
              <a:rPr lang="hr-HR" altLang="sr-Latn-RS" sz="1200" dirty="0">
                <a:latin typeface="Arial" panose="020B0604020202020204" pitchFamily="34" charset="0"/>
                <a:cs typeface="Arial" panose="020B0604020202020204" pitchFamily="34" charset="0"/>
              </a:rPr>
              <a:t>1. Podnositelj, informacije o korisniku – EORI servis za dohvat i popunjavanje podataka – obvezno/povjerljivo 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196A077E-A500-4382-92A2-A4A6BFEA0C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800000">
            <a:off x="2004045" y="3023581"/>
            <a:ext cx="335309" cy="810838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B293FB2C-9A7A-4552-8F02-CE22DED4312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3188609" y="1351625"/>
            <a:ext cx="335309" cy="810838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B2013727-1B60-4DE8-A338-A3F0A99612B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800000">
            <a:off x="6409791" y="2059695"/>
            <a:ext cx="335309" cy="81083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6EE7297B-72DB-414D-B7F8-6FFE8046CC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dirty="0"/>
              <a:t>Polja zahtjeva 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351D139D-2F0A-409D-8286-FDD612CCFC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5877272"/>
            <a:ext cx="2108076" cy="760290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CF5A3D32-2831-441D-B850-76CCC79E55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143" y="5874096"/>
            <a:ext cx="559041" cy="763466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66BD5602-8A16-4ABF-B9B0-E3CABE6E0B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0554" y="2152766"/>
            <a:ext cx="8582891" cy="2429625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C2D68898-D32F-4897-86CF-7121BDECA2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1727" y="1445800"/>
            <a:ext cx="2888674" cy="707760"/>
          </a:xfrm>
          <a:prstGeom prst="rect">
            <a:avLst/>
          </a:prstGeom>
        </p:spPr>
      </p:pic>
      <p:sp>
        <p:nvSpPr>
          <p:cNvPr id="4" name="Pravokutnik 3">
            <a:extLst>
              <a:ext uri="{FF2B5EF4-FFF2-40B4-BE49-F238E27FC236}">
                <a16:creationId xmlns:a16="http://schemas.microsoft.com/office/drawing/2014/main" id="{FFE52D8C-675E-4AA1-A215-A41CAC90AF03}"/>
              </a:ext>
            </a:extLst>
          </p:cNvPr>
          <p:cNvSpPr/>
          <p:nvPr/>
        </p:nvSpPr>
        <p:spPr>
          <a:xfrm>
            <a:off x="1524118" y="4789700"/>
            <a:ext cx="74120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90570">
              <a:defRPr/>
            </a:pPr>
            <a:r>
              <a:rPr lang="hr-HR" altLang="sr-Latn-RS" sz="1200" dirty="0">
                <a:latin typeface="Arial" panose="020B0604020202020204" pitchFamily="34" charset="0"/>
                <a:cs typeface="Arial" panose="020B0604020202020204" pitchFamily="34" charset="0"/>
              </a:rPr>
              <a:t>2. Mjesto glavne računovodstvene evidencije – ako nije u istoj zemlji kao i podnositelj-neobvezno/povjerljivo</a:t>
            </a:r>
          </a:p>
          <a:p>
            <a:r>
              <a:rPr lang="hr-HR" altLang="sr-Latn-RS" sz="1200" dirty="0">
                <a:latin typeface="Arial" panose="020B0604020202020204" pitchFamily="34" charset="0"/>
                <a:cs typeface="Arial" panose="020B0604020202020204" pitchFamily="34" charset="0"/>
              </a:rPr>
              <a:t>3. Carinski zastupnik – informacije o zastupniku – EORI servis-neobvezno, ali obvezno ako postoji</a:t>
            </a:r>
          </a:p>
          <a:p>
            <a:r>
              <a:rPr lang="hr-HR" altLang="sr-Latn-RS" sz="1200" dirty="0">
                <a:latin typeface="Arial" panose="020B0604020202020204" pitchFamily="34" charset="0"/>
                <a:cs typeface="Arial" panose="020B0604020202020204" pitchFamily="34" charset="0"/>
              </a:rPr>
              <a:t>4. Osoba za kontakt-obvezno/povjerljivo</a:t>
            </a:r>
          </a:p>
        </p:txBody>
      </p:sp>
    </p:spTree>
    <p:extLst>
      <p:ext uri="{BB962C8B-B14F-4D97-AF65-F5344CB8AC3E}">
        <p14:creationId xmlns:p14="http://schemas.microsoft.com/office/powerpoint/2010/main" val="4450149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017A03C1-F805-422F-AF95-77A27E5BE1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dirty="0"/>
              <a:t>Polja zahtjeva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859B1F19-4D2D-40FC-9CDC-1C08406E17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5877272"/>
            <a:ext cx="2108076" cy="760290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44353881-EACA-4D67-BA50-E5819529D9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143" y="5874096"/>
            <a:ext cx="559041" cy="763466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7E01CB62-2DFE-45FE-A095-BAE0CCAA10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1727" y="2119443"/>
            <a:ext cx="8603674" cy="2619113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5BB136E6-03E6-4E06-9232-DD81099CDC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14566" y="1263656"/>
            <a:ext cx="1752920" cy="75131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26A11D0C-6479-47CC-A4E8-EE90764F0FD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7034103" y="2199908"/>
            <a:ext cx="496236" cy="335309"/>
          </a:xfrm>
          <a:prstGeom prst="rect">
            <a:avLst/>
          </a:prstGeom>
        </p:spPr>
      </p:pic>
      <p:sp>
        <p:nvSpPr>
          <p:cNvPr id="8" name="Pravokutnik 7">
            <a:extLst>
              <a:ext uri="{FF2B5EF4-FFF2-40B4-BE49-F238E27FC236}">
                <a16:creationId xmlns:a16="http://schemas.microsoft.com/office/drawing/2014/main" id="{E980ADEF-2377-4FD9-8342-BC0139C95535}"/>
              </a:ext>
            </a:extLst>
          </p:cNvPr>
          <p:cNvSpPr/>
          <p:nvPr/>
        </p:nvSpPr>
        <p:spPr>
          <a:xfrm>
            <a:off x="1097143" y="4738556"/>
            <a:ext cx="773513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altLang="sr-Latn-RS" sz="1200" dirty="0">
                <a:latin typeface="Arial" panose="020B0604020202020204" pitchFamily="34" charset="0"/>
                <a:cs typeface="Arial" panose="020B0604020202020204" pitchFamily="34" charset="0"/>
              </a:rPr>
              <a:t>5. Ponovno izdavanje odluke o OTI-u – popunjava se samo kod ponovnog izdavanja OTI-a-obvezno</a:t>
            </a:r>
          </a:p>
          <a:p>
            <a:pPr algn="just">
              <a:spcAft>
                <a:spcPts val="0"/>
              </a:spcAft>
            </a:pPr>
            <a:r>
              <a:rPr lang="hr-HR" sz="1200" dirty="0">
                <a:latin typeface="Arial" panose="020B0604020202020204" pitchFamily="34" charset="0"/>
                <a:ea typeface="Times New Roman" panose="02020603050405020304" pitchFamily="18" charset="0"/>
              </a:rPr>
              <a:t>Ako je vaš odgovor „NE“ nije potrebno popunjavati to polje, aplikacija će to učiniti sama.</a:t>
            </a:r>
            <a:endParaRPr lang="hr-HR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hr-HR" altLang="sr-Latn-RS" sz="120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hr-HR" altLang="sr-Latn-RS" sz="1200" dirty="0">
                <a:latin typeface="Arial" panose="020B0604020202020204" pitchFamily="34" charset="0"/>
                <a:cs typeface="Arial" panose="020B0604020202020204" pitchFamily="34" charset="0"/>
              </a:rPr>
              <a:t>. Vrsta transakcije-obvezno</a:t>
            </a:r>
          </a:p>
          <a:p>
            <a:r>
              <a:rPr lang="hr-HR" altLang="sr-Latn-RS" sz="1200" dirty="0">
                <a:latin typeface="Arial" panose="020B0604020202020204" pitchFamily="34" charset="0"/>
                <a:cs typeface="Arial" panose="020B0604020202020204" pitchFamily="34" charset="0"/>
              </a:rPr>
              <a:t>7. Carinska nomenklatura-obvezno</a:t>
            </a:r>
          </a:p>
          <a:p>
            <a:r>
              <a:rPr lang="hr-HR" altLang="sr-Latn-RS" sz="1200" dirty="0">
                <a:latin typeface="Arial" panose="020B0604020202020204" pitchFamily="34" charset="0"/>
                <a:cs typeface="Arial" panose="020B0604020202020204" pitchFamily="34" charset="0"/>
              </a:rPr>
              <a:t>8. Oznaka robe – predlaganje nomenklaturnog koda-neobvezno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7D625F04-DE3C-4F0C-A66F-859E75CE73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dirty="0"/>
              <a:t>Polja zahtjeva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2E92A4B3-BE0B-4E31-AEEB-781CFB00AE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5877272"/>
            <a:ext cx="2108076" cy="760290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DD044E12-89C5-4DEF-A51D-F0C43CE428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143" y="5874096"/>
            <a:ext cx="559041" cy="763466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74FE11CF-50DA-408F-8979-6B0841F29F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34" y="1071546"/>
            <a:ext cx="9037932" cy="3382555"/>
          </a:xfrm>
          <a:prstGeom prst="rect">
            <a:avLst/>
          </a:prstGeom>
        </p:spPr>
      </p:pic>
      <p:sp>
        <p:nvSpPr>
          <p:cNvPr id="3" name="Pravokutnik 2">
            <a:extLst>
              <a:ext uri="{FF2B5EF4-FFF2-40B4-BE49-F238E27FC236}">
                <a16:creationId xmlns:a16="http://schemas.microsoft.com/office/drawing/2014/main" id="{3F46DD33-DB60-4328-BEAB-322897B72953}"/>
              </a:ext>
            </a:extLst>
          </p:cNvPr>
          <p:cNvSpPr/>
          <p:nvPr/>
        </p:nvSpPr>
        <p:spPr>
          <a:xfrm>
            <a:off x="296141" y="4388502"/>
            <a:ext cx="8551718" cy="1551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30000"/>
              </a:spcBef>
              <a:spcAft>
                <a:spcPct val="0"/>
              </a:spcAft>
            </a:pPr>
            <a:r>
              <a:rPr lang="hr-HR" altLang="sr-Latn-RS" sz="1200" dirty="0">
                <a:solidFill>
                  <a:srgbClr val="000000"/>
                </a:solidFill>
                <a:latin typeface="Arial" panose="020B0604020202020204" pitchFamily="34" charset="0"/>
              </a:rPr>
              <a:t>9. Opis robe – opis </a:t>
            </a:r>
            <a:r>
              <a:rPr lang="hr-HR" altLang="sr-Latn-RS" sz="1200" dirty="0">
                <a:latin typeface="Arial" panose="020B0604020202020204" pitchFamily="34" charset="0"/>
              </a:rPr>
              <a:t>robe obvezno, ostali dokumenti </a:t>
            </a:r>
            <a:r>
              <a:rPr lang="hr-HR" altLang="sr-Latn-RS" sz="1200" dirty="0">
                <a:solidFill>
                  <a:srgbClr val="000000"/>
                </a:solidFill>
                <a:latin typeface="Arial" panose="020B0604020202020204" pitchFamily="34" charset="0"/>
              </a:rPr>
              <a:t>te priložene slike (jedna ili više) neobvezno</a:t>
            </a:r>
            <a:r>
              <a:rPr lang="hr-HR" altLang="sr-Latn-RS" sz="1200" dirty="0">
                <a:latin typeface="Arial" panose="020B0604020202020204" pitchFamily="34" charset="0"/>
              </a:rPr>
              <a:t> – </a:t>
            </a:r>
            <a:r>
              <a:rPr lang="hr-HR" altLang="sr-Latn-RS" sz="1200" dirty="0">
                <a:solidFill>
                  <a:srgbClr val="000000"/>
                </a:solidFill>
                <a:latin typeface="Arial" panose="020B0604020202020204" pitchFamily="34" charset="0"/>
              </a:rPr>
              <a:t>dozvoljeni formati </a:t>
            </a:r>
            <a:r>
              <a:rPr lang="hr-HR" altLang="sr-Latn-RS" sz="1200" dirty="0" err="1">
                <a:solidFill>
                  <a:srgbClr val="000000"/>
                </a:solidFill>
                <a:latin typeface="Arial" panose="020B0604020202020204" pitchFamily="34" charset="0"/>
              </a:rPr>
              <a:t>jpg</a:t>
            </a:r>
            <a:r>
              <a:rPr lang="hr-HR" altLang="sr-Latn-RS" sz="1200" dirty="0">
                <a:solidFill>
                  <a:srgbClr val="000000"/>
                </a:solidFill>
                <a:latin typeface="Arial" panose="020B0604020202020204" pitchFamily="34" charset="0"/>
              </a:rPr>
              <a:t> (300 KB) i pdf (500 KB). Sve podatke za koje se smatra da su povjerljivi unijeti u polje 10.</a:t>
            </a:r>
          </a:p>
          <a:p>
            <a:pPr fontAlgn="base">
              <a:spcBef>
                <a:spcPct val="30000"/>
              </a:spcBef>
              <a:spcAft>
                <a:spcPct val="0"/>
              </a:spcAft>
            </a:pPr>
            <a:r>
              <a:rPr lang="hr-HR" altLang="sr-Latn-RS" sz="1200" dirty="0">
                <a:solidFill>
                  <a:srgbClr val="000000"/>
                </a:solidFill>
                <a:latin typeface="Arial" panose="020B0604020202020204" pitchFamily="34" charset="0"/>
              </a:rPr>
              <a:t>10. Trgovački naziv – naziv </a:t>
            </a:r>
            <a:r>
              <a:rPr lang="hr-HR" altLang="sr-Latn-RS" sz="1200" dirty="0">
                <a:latin typeface="Arial" panose="020B0604020202020204" pitchFamily="34" charset="0"/>
              </a:rPr>
              <a:t>robe obvezno </a:t>
            </a:r>
            <a:r>
              <a:rPr lang="hr-HR" altLang="sr-Latn-RS" sz="1200" dirty="0">
                <a:solidFill>
                  <a:srgbClr val="000000"/>
                </a:solidFill>
                <a:latin typeface="Arial" panose="020B0604020202020204" pitchFamily="34" charset="0"/>
              </a:rPr>
              <a:t>i priložene slike (jedna ili više)</a:t>
            </a:r>
            <a:r>
              <a:rPr lang="hr-HR" altLang="sr-Latn-RS" sz="1200" dirty="0">
                <a:latin typeface="Arial" panose="020B0604020202020204" pitchFamily="34" charset="0"/>
              </a:rPr>
              <a:t> neobvezno </a:t>
            </a:r>
            <a:r>
              <a:rPr lang="hr-HR" altLang="sr-Latn-RS" sz="1200" dirty="0">
                <a:solidFill>
                  <a:srgbClr val="000000"/>
                </a:solidFill>
                <a:latin typeface="Arial" panose="020B0604020202020204" pitchFamily="34" charset="0"/>
              </a:rPr>
              <a:t>– dozvoljeni formati </a:t>
            </a:r>
            <a:r>
              <a:rPr lang="hr-HR" altLang="sr-Latn-RS" sz="1200" dirty="0" err="1">
                <a:solidFill>
                  <a:srgbClr val="000000"/>
                </a:solidFill>
                <a:latin typeface="Arial" panose="020B0604020202020204" pitchFamily="34" charset="0"/>
              </a:rPr>
              <a:t>jpg</a:t>
            </a:r>
            <a:r>
              <a:rPr lang="hr-HR" altLang="sr-Latn-RS" sz="1200" dirty="0">
                <a:solidFill>
                  <a:srgbClr val="000000"/>
                </a:solidFill>
                <a:latin typeface="Arial" panose="020B0604020202020204" pitchFamily="34" charset="0"/>
              </a:rPr>
              <a:t> (300 KB) i pdf (500 KB)-obvezno/povjerljivo</a:t>
            </a:r>
          </a:p>
          <a:p>
            <a:pPr lvl="0" defTabSz="990570" fontAlgn="base">
              <a:spcBef>
                <a:spcPct val="30000"/>
              </a:spcBef>
              <a:spcAft>
                <a:spcPct val="0"/>
              </a:spcAft>
              <a:defRPr/>
            </a:pPr>
            <a:r>
              <a:rPr lang="hr-HR" altLang="sr-Latn-RS" sz="1200" dirty="0">
                <a:solidFill>
                  <a:srgbClr val="000000"/>
                </a:solidFill>
                <a:latin typeface="Arial" panose="020B0604020202020204" pitchFamily="34" charset="0"/>
              </a:rPr>
              <a:t>11. Uzorci i ostalo – informacije o priloženim dokumentima – popuniti ako se prilaže dokumentacija i uzorci.</a:t>
            </a:r>
          </a:p>
          <a:p>
            <a:pPr lvl="0" defTabSz="990570" fontAlgn="base">
              <a:spcBef>
                <a:spcPct val="30000"/>
              </a:spcBef>
              <a:spcAft>
                <a:spcPct val="0"/>
              </a:spcAft>
              <a:defRPr/>
            </a:pPr>
            <a:r>
              <a:rPr lang="hr-HR" altLang="sr-Latn-RS" sz="1200" dirty="0">
                <a:solidFill>
                  <a:srgbClr val="000000"/>
                </a:solidFill>
                <a:latin typeface="Arial" panose="020B0604020202020204" pitchFamily="34" charset="0"/>
              </a:rPr>
              <a:t>Uzorci se dostavljaju na adresu </a:t>
            </a:r>
            <a:r>
              <a:rPr lang="hr-HR" altLang="sr-Latn-RS" sz="1200" dirty="0" err="1">
                <a:solidFill>
                  <a:srgbClr val="000000"/>
                </a:solidFill>
                <a:latin typeface="Arial" panose="020B0604020202020204" pitchFamily="34" charset="0"/>
              </a:rPr>
              <a:t>Alexandera</a:t>
            </a:r>
            <a:r>
              <a:rPr lang="hr-HR" altLang="sr-Latn-RS" sz="1200" dirty="0">
                <a:solidFill>
                  <a:srgbClr val="000000"/>
                </a:solidFill>
                <a:latin typeface="Arial" panose="020B0604020202020204" pitchFamily="34" charset="0"/>
              </a:rPr>
              <a:t> von </a:t>
            </a:r>
            <a:r>
              <a:rPr lang="hr-HR" altLang="sr-Latn-RS" sz="1200" dirty="0" err="1">
                <a:solidFill>
                  <a:srgbClr val="000000"/>
                </a:solidFill>
                <a:latin typeface="Arial" panose="020B0604020202020204" pitchFamily="34" charset="0"/>
              </a:rPr>
              <a:t>Humboldta</a:t>
            </a:r>
            <a:r>
              <a:rPr lang="hr-HR" altLang="sr-Latn-RS" sz="1200" dirty="0">
                <a:solidFill>
                  <a:srgbClr val="000000"/>
                </a:solidFill>
                <a:latin typeface="Arial" panose="020B0604020202020204" pitchFamily="34" charset="0"/>
              </a:rPr>
              <a:t> 4a, 10000 Zagreb u roku od 7 dana od podnošenja zahtjeva; zahtjev može biti zaprimljen bez uzoraka, ali će biti prihvaćen tek kad stignu uzorci-neobvezno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03AC97D8-D8EE-4ACC-B7B7-C01A92DD2C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/>
              <a:t>Polja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174F29-2468-46D6-B47B-DA251C2662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350" y="1306714"/>
            <a:ext cx="8738882" cy="18211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EE8254C-0D19-42CF-8B7A-B48F499EA7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768" y="2889094"/>
            <a:ext cx="8734335" cy="2287223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03152D4D-1771-44E1-8FAA-A9E3BE1F05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5877272"/>
            <a:ext cx="2108076" cy="760290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2823355E-4381-4217-BE67-3A1B4094F41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143" y="5874096"/>
            <a:ext cx="559041" cy="763466"/>
          </a:xfrm>
          <a:prstGeom prst="rect">
            <a:avLst/>
          </a:prstGeom>
        </p:spPr>
      </p:pic>
      <p:sp>
        <p:nvSpPr>
          <p:cNvPr id="3" name="Pravokutnik 2">
            <a:extLst>
              <a:ext uri="{FF2B5EF4-FFF2-40B4-BE49-F238E27FC236}">
                <a16:creationId xmlns:a16="http://schemas.microsoft.com/office/drawing/2014/main" id="{4D6D62FB-5161-4225-9029-23F159815F20}"/>
              </a:ext>
            </a:extLst>
          </p:cNvPr>
          <p:cNvSpPr/>
          <p:nvPr/>
        </p:nvSpPr>
        <p:spPr>
          <a:xfrm>
            <a:off x="720762" y="5176317"/>
            <a:ext cx="7966038" cy="1606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30000"/>
              </a:spcBef>
              <a:spcAft>
                <a:spcPct val="0"/>
              </a:spcAft>
            </a:pPr>
            <a:r>
              <a:rPr lang="hr-HR" altLang="sr-Latn-RS" sz="1200" dirty="0">
                <a:solidFill>
                  <a:srgbClr val="000000"/>
                </a:solidFill>
                <a:latin typeface="Arial" panose="020B0604020202020204" pitchFamily="34" charset="0"/>
              </a:rPr>
              <a:t>12. Ostale OTI odluke – drugi predani zahtjevi i/ili odluke istog korisnika u drugim zemljama (1 ili više)-obvezno</a:t>
            </a:r>
          </a:p>
          <a:p>
            <a:pPr lvl="0" fontAlgn="base">
              <a:spcBef>
                <a:spcPct val="30000"/>
              </a:spcBef>
              <a:spcAft>
                <a:spcPct val="0"/>
              </a:spcAft>
            </a:pPr>
            <a:r>
              <a:rPr lang="hr-HR" altLang="sr-Latn-RS" sz="1200" dirty="0">
                <a:solidFill>
                  <a:srgbClr val="000000"/>
                </a:solidFill>
                <a:latin typeface="Arial" panose="020B0604020202020204" pitchFamily="34" charset="0"/>
              </a:rPr>
              <a:t> – za zahtjev se unose zemlja, mjesto i datum podnošenja zahtjeva</a:t>
            </a:r>
          </a:p>
          <a:p>
            <a:pPr lvl="0" fontAlgn="base">
              <a:spcBef>
                <a:spcPct val="30000"/>
              </a:spcBef>
              <a:spcAft>
                <a:spcPct val="0"/>
              </a:spcAft>
            </a:pPr>
            <a:r>
              <a:rPr lang="hr-HR" altLang="sr-Latn-RS" sz="1200" dirty="0">
                <a:solidFill>
                  <a:srgbClr val="000000"/>
                </a:solidFill>
                <a:latin typeface="Arial" panose="020B0604020202020204" pitchFamily="34" charset="0"/>
              </a:rPr>
              <a:t> – za OTI se unose podaci o zahtjevu i podaci o izdanom OTI-u</a:t>
            </a:r>
          </a:p>
          <a:p>
            <a:pPr lvl="0" fontAlgn="base">
              <a:spcBef>
                <a:spcPct val="30000"/>
              </a:spcBef>
              <a:spcAft>
                <a:spcPct val="0"/>
              </a:spcAft>
            </a:pPr>
            <a:r>
              <a:rPr lang="hr-HR" altLang="sr-Latn-RS" sz="1200" dirty="0">
                <a:solidFill>
                  <a:srgbClr val="000000"/>
                </a:solidFill>
                <a:latin typeface="Arial" panose="020B0604020202020204" pitchFamily="34" charset="0"/>
              </a:rPr>
              <a:t> – samo važeći zahtjevi i OTI-i će biti prihvaćeni</a:t>
            </a:r>
          </a:p>
          <a:p>
            <a:pPr algn="just">
              <a:spcAft>
                <a:spcPts val="0"/>
              </a:spcAft>
            </a:pPr>
            <a:r>
              <a:rPr lang="hr-HR" sz="1200" dirty="0">
                <a:latin typeface="Arial" panose="020B0604020202020204" pitchFamily="34" charset="0"/>
                <a:ea typeface="Times New Roman" panose="02020603050405020304" pitchFamily="18" charset="0"/>
              </a:rPr>
              <a:t>Ako je vaš odgovor „NE“ nije potrebno popunjavati to polje, </a:t>
            </a:r>
          </a:p>
          <a:p>
            <a:pPr algn="just">
              <a:spcAft>
                <a:spcPts val="0"/>
              </a:spcAft>
            </a:pPr>
            <a:r>
              <a:rPr lang="hr-HR" sz="1200" dirty="0">
                <a:latin typeface="Arial" panose="020B0604020202020204" pitchFamily="34" charset="0"/>
                <a:ea typeface="Times New Roman" panose="02020603050405020304" pitchFamily="18" charset="0"/>
              </a:rPr>
              <a:t>aplikacija će to učiniti sama.</a:t>
            </a:r>
            <a:endParaRPr lang="hr-HR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fontAlgn="base">
              <a:spcBef>
                <a:spcPct val="30000"/>
              </a:spcBef>
              <a:spcAft>
                <a:spcPct val="0"/>
              </a:spcAft>
            </a:pPr>
            <a:endParaRPr lang="hr-HR" altLang="sr-Latn-RS" sz="12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03AC97D8-D8EE-4ACC-B7B7-C01A92DD2C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/>
              <a:t>Polja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E0BB8A-0BF6-4FD0-9AEA-32516812D5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924" y="1432603"/>
            <a:ext cx="8686800" cy="3701458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E96DB62A-25F5-4565-A1F7-3BDEB3F596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5877272"/>
            <a:ext cx="2108076" cy="760290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AD81C7D1-7AC8-4D2E-B852-24118AE0F9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143" y="5874096"/>
            <a:ext cx="559041" cy="763466"/>
          </a:xfrm>
          <a:prstGeom prst="rect">
            <a:avLst/>
          </a:prstGeom>
        </p:spPr>
      </p:pic>
      <p:sp>
        <p:nvSpPr>
          <p:cNvPr id="2" name="Pravokutnik 1">
            <a:extLst>
              <a:ext uri="{FF2B5EF4-FFF2-40B4-BE49-F238E27FC236}">
                <a16:creationId xmlns:a16="http://schemas.microsoft.com/office/drawing/2014/main" id="{483B1227-3508-4BD1-958E-44A26614C83A}"/>
              </a:ext>
            </a:extLst>
          </p:cNvPr>
          <p:cNvSpPr/>
          <p:nvPr/>
        </p:nvSpPr>
        <p:spPr>
          <a:xfrm>
            <a:off x="457201" y="4972130"/>
            <a:ext cx="8686800" cy="14957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30000"/>
              </a:spcBef>
              <a:spcAft>
                <a:spcPct val="0"/>
              </a:spcAft>
            </a:pPr>
            <a:r>
              <a:rPr lang="hr-HR" altLang="sr-Latn-RS" sz="1200" dirty="0">
                <a:solidFill>
                  <a:srgbClr val="000000"/>
                </a:solidFill>
                <a:latin typeface="Arial" panose="020B0604020202020204" pitchFamily="34" charset="0"/>
              </a:rPr>
              <a:t>13. </a:t>
            </a:r>
            <a: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  <a:t>OTI izdana drugim korisnicima </a:t>
            </a:r>
            <a:r>
              <a:rPr lang="hr-HR" altLang="sr-Latn-RS" sz="1200" dirty="0">
                <a:solidFill>
                  <a:srgbClr val="000000"/>
                </a:solidFill>
                <a:latin typeface="Arial" panose="020B0604020202020204" pitchFamily="34" charset="0"/>
              </a:rPr>
              <a:t> – OTI-i koji su izdani drugim korisnicama za istu/sličnu robu (1 ili više)-obvezno</a:t>
            </a:r>
          </a:p>
          <a:p>
            <a:pPr algn="just">
              <a:spcAft>
                <a:spcPts val="0"/>
              </a:spcAft>
            </a:pPr>
            <a:r>
              <a:rPr lang="hr-HR" altLang="sr-Latn-RS" sz="1200" dirty="0">
                <a:solidFill>
                  <a:srgbClr val="000000"/>
                </a:solidFill>
                <a:latin typeface="Arial" panose="020B0604020202020204" pitchFamily="34" charset="0"/>
              </a:rPr>
              <a:t>14. </a:t>
            </a:r>
            <a:r>
              <a:rPr lang="hr-HR" sz="1200" dirty="0">
                <a:latin typeface="Arial" panose="020B0604020202020204" pitchFamily="34" charset="0"/>
                <a:ea typeface="Times New Roman" panose="02020603050405020304" pitchFamily="18" charset="0"/>
              </a:rPr>
              <a:t>Jeste li svjesni bilo kakvih zakonskih upravnih postupaka vezanih uz tarifno razvrstavanje koja je u tijeku unutar EU ili odluke o tarifnom razvrstavanju koja je već predana u EU, a koja se odnosi na robu opisanu u točkama 9 i 10? -</a:t>
            </a:r>
            <a:endParaRPr lang="hr-HR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fontAlgn="base">
              <a:spcBef>
                <a:spcPct val="30000"/>
              </a:spcBef>
              <a:spcAft>
                <a:spcPct val="0"/>
              </a:spcAft>
              <a:defRPr/>
            </a:pPr>
            <a:r>
              <a:rPr lang="hr-HR" altLang="sr-Latn-RS" sz="1200" dirty="0">
                <a:solidFill>
                  <a:srgbClr val="000000"/>
                </a:solidFill>
                <a:latin typeface="Arial" panose="020B0604020202020204" pitchFamily="34" charset="0"/>
              </a:rPr>
              <a:t> – (1 ili više)-obvezno</a:t>
            </a:r>
          </a:p>
          <a:p>
            <a:pPr algn="just">
              <a:spcAft>
                <a:spcPts val="0"/>
              </a:spcAft>
            </a:pPr>
            <a:r>
              <a:rPr lang="hr-HR" sz="1200" dirty="0">
                <a:latin typeface="Arial" panose="020B0604020202020204" pitchFamily="34" charset="0"/>
                <a:ea typeface="Times New Roman" panose="02020603050405020304" pitchFamily="18" charset="0"/>
              </a:rPr>
              <a:t>Ako je vaš odgovor za polja 13 i 14  „NE“ nije potrebno popunjavati to polje, </a:t>
            </a:r>
          </a:p>
          <a:p>
            <a:pPr algn="just">
              <a:spcAft>
                <a:spcPts val="0"/>
              </a:spcAft>
            </a:pPr>
            <a:r>
              <a:rPr lang="hr-HR" sz="1200" dirty="0">
                <a:latin typeface="Arial" panose="020B0604020202020204" pitchFamily="34" charset="0"/>
                <a:ea typeface="Times New Roman" panose="02020603050405020304" pitchFamily="18" charset="0"/>
              </a:rPr>
              <a:t>aplikacija će to učiniti sama.</a:t>
            </a:r>
            <a:endParaRPr lang="hr-HR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fontAlgn="base">
              <a:spcBef>
                <a:spcPct val="30000"/>
              </a:spcBef>
              <a:spcAft>
                <a:spcPct val="0"/>
              </a:spcAft>
              <a:defRPr/>
            </a:pPr>
            <a:endParaRPr lang="hr-HR" altLang="sr-Latn-RS" sz="12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6068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03AC97D8-D8EE-4ACC-B7B7-C01A92DD2C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/>
              <a:t>Polja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989F38-7CF1-43A8-933E-EBEBFFE118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517" y="1215739"/>
            <a:ext cx="8727309" cy="4356598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69EF8A31-3C6A-47BC-A107-8ABDBE891F11}"/>
              </a:ext>
            </a:extLst>
          </p:cNvPr>
          <p:cNvSpPr/>
          <p:nvPr/>
        </p:nvSpPr>
        <p:spPr>
          <a:xfrm rot="16817002">
            <a:off x="134509" y="2164388"/>
            <a:ext cx="775153" cy="20246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57BDB149-9688-4FD0-9B68-1C6AA88AFA4B}"/>
              </a:ext>
            </a:extLst>
          </p:cNvPr>
          <p:cNvSpPr/>
          <p:nvPr/>
        </p:nvSpPr>
        <p:spPr>
          <a:xfrm rot="15515278">
            <a:off x="1123588" y="2171186"/>
            <a:ext cx="776835" cy="18887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6F967176-F821-4386-BB46-4E61D58D48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5877272"/>
            <a:ext cx="2108076" cy="760290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25A9B4F5-CD2F-4699-A273-A7B1B40C85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143" y="5874096"/>
            <a:ext cx="559041" cy="763466"/>
          </a:xfrm>
          <a:prstGeom prst="rect">
            <a:avLst/>
          </a:prstGeom>
        </p:spPr>
      </p:pic>
      <p:sp>
        <p:nvSpPr>
          <p:cNvPr id="2" name="Pravokutnik 1">
            <a:extLst>
              <a:ext uri="{FF2B5EF4-FFF2-40B4-BE49-F238E27FC236}">
                <a16:creationId xmlns:a16="http://schemas.microsoft.com/office/drawing/2014/main" id="{25A0DA5C-51DB-46F8-8DE1-788E5F844419}"/>
              </a:ext>
            </a:extLst>
          </p:cNvPr>
          <p:cNvSpPr/>
          <p:nvPr/>
        </p:nvSpPr>
        <p:spPr>
          <a:xfrm>
            <a:off x="353291" y="5386212"/>
            <a:ext cx="5538353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30000"/>
              </a:spcBef>
              <a:spcAft>
                <a:spcPct val="0"/>
              </a:spcAft>
            </a:pPr>
            <a:r>
              <a:rPr lang="hr-HR" altLang="sr-Latn-RS" sz="1200" dirty="0">
                <a:solidFill>
                  <a:srgbClr val="000000"/>
                </a:solidFill>
                <a:latin typeface="Arial" panose="020B0604020202020204" pitchFamily="34" charset="0"/>
              </a:rPr>
              <a:t>15. Datum i potpis-popunjava se automatski-obvezno </a:t>
            </a:r>
          </a:p>
          <a:p>
            <a:pPr lvl="0" fontAlgn="base">
              <a:spcBef>
                <a:spcPct val="30000"/>
              </a:spcBef>
              <a:spcAft>
                <a:spcPct val="0"/>
              </a:spcAft>
            </a:pPr>
            <a:r>
              <a:rPr lang="hr-HR" altLang="sr-Latn-RS" sz="1200" dirty="0">
                <a:solidFill>
                  <a:srgbClr val="000000"/>
                </a:solidFill>
                <a:latin typeface="Arial" panose="020B0604020202020204" pitchFamily="34" charset="0"/>
              </a:rPr>
              <a:t>16. Dodatne informacije-neobvezno</a:t>
            </a:r>
          </a:p>
          <a:p>
            <a:pPr lvl="0" fontAlgn="base">
              <a:spcBef>
                <a:spcPct val="30000"/>
              </a:spcBef>
              <a:spcAft>
                <a:spcPct val="0"/>
              </a:spcAft>
            </a:pPr>
            <a:r>
              <a:rPr lang="hr-HR" altLang="sr-Latn-RS" sz="1200" dirty="0">
                <a:solidFill>
                  <a:srgbClr val="000000"/>
                </a:solidFill>
                <a:latin typeface="Arial" panose="020B0604020202020204" pitchFamily="34" charset="0"/>
              </a:rPr>
              <a:t>Zahtjev se može spremiti kao skica (bez validacije) ili podnijeti elektroničkim putem (validacija).</a:t>
            </a:r>
          </a:p>
          <a:p>
            <a:pPr lvl="0" fontAlgn="base">
              <a:spcBef>
                <a:spcPct val="30000"/>
              </a:spcBef>
              <a:spcAft>
                <a:spcPct val="0"/>
              </a:spcAft>
            </a:pPr>
            <a:r>
              <a:rPr lang="hr-HR" altLang="sr-Latn-RS" sz="1200" dirty="0">
                <a:solidFill>
                  <a:srgbClr val="000000"/>
                </a:solidFill>
                <a:latin typeface="Arial" panose="020B0604020202020204" pitchFamily="34" charset="0"/>
              </a:rPr>
              <a:t>Zahtjev se nakon podnošenja smatra elektronički potpisanim jer je identitet korisnika utvrđen kod prijave na sustav kroz digitalni certifikat korisnika.</a:t>
            </a:r>
          </a:p>
        </p:txBody>
      </p:sp>
    </p:spTree>
    <p:extLst>
      <p:ext uri="{BB962C8B-B14F-4D97-AF65-F5344CB8AC3E}">
        <p14:creationId xmlns:p14="http://schemas.microsoft.com/office/powerpoint/2010/main" val="5345118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F35A919E-2970-4E68-965A-BA97A73376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dirty="0"/>
              <a:t>Podnošenje zahtjeva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6BA6E2-A3F0-4E29-B924-4F0E5BEAB5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55297"/>
            <a:ext cx="8686800" cy="3380601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4D0AF941-2DB6-40A3-ACEB-A4E4559D9F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5877272"/>
            <a:ext cx="2108076" cy="760290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0D3905EA-C191-4FC2-8E73-FB4FBC62AB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143" y="5874096"/>
            <a:ext cx="559041" cy="763466"/>
          </a:xfrm>
          <a:prstGeom prst="rect">
            <a:avLst/>
          </a:prstGeom>
        </p:spPr>
      </p:pic>
      <p:sp>
        <p:nvSpPr>
          <p:cNvPr id="2" name="Pravokutnik 1">
            <a:extLst>
              <a:ext uri="{FF2B5EF4-FFF2-40B4-BE49-F238E27FC236}">
                <a16:creationId xmlns:a16="http://schemas.microsoft.com/office/drawing/2014/main" id="{DDAD40D9-07D8-4F1B-87FB-DF9EB87CBA52}"/>
              </a:ext>
            </a:extLst>
          </p:cNvPr>
          <p:cNvSpPr/>
          <p:nvPr/>
        </p:nvSpPr>
        <p:spPr>
          <a:xfrm>
            <a:off x="228600" y="4423727"/>
            <a:ext cx="86868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30000"/>
              </a:spcBef>
              <a:spcAft>
                <a:spcPct val="0"/>
              </a:spcAft>
            </a:pPr>
            <a:r>
              <a:rPr lang="hr-HR" altLang="sr-Latn-RS" sz="1200" dirty="0">
                <a:solidFill>
                  <a:srgbClr val="000000"/>
                </a:solidFill>
                <a:latin typeface="Arial" panose="020B0604020202020204" pitchFamily="34" charset="0"/>
              </a:rPr>
              <a:t>Nakon završetka unosa zahtjev se pohranjuje pritiskom na tipku” Podnesi zahtjev”.</a:t>
            </a:r>
          </a:p>
          <a:p>
            <a:pPr lvl="0" fontAlgn="base">
              <a:spcBef>
                <a:spcPct val="30000"/>
              </a:spcBef>
              <a:spcAft>
                <a:spcPct val="0"/>
              </a:spcAft>
            </a:pPr>
            <a:r>
              <a:rPr lang="hr-HR" altLang="sr-Latn-RS" sz="1200" dirty="0">
                <a:solidFill>
                  <a:srgbClr val="000000"/>
                </a:solidFill>
                <a:latin typeface="Arial" panose="020B0604020202020204" pitchFamily="34" charset="0"/>
              </a:rPr>
              <a:t>Prilikom pohranjivanja vrši se validacija u 3 koraka:</a:t>
            </a:r>
          </a:p>
          <a:p>
            <a:pPr lvl="0" fontAlgn="base">
              <a:spcBef>
                <a:spcPct val="30000"/>
              </a:spcBef>
              <a:spcAft>
                <a:spcPct val="0"/>
              </a:spcAft>
              <a:buFontTx/>
              <a:buChar char="•"/>
            </a:pPr>
            <a:r>
              <a:rPr lang="hr-HR" altLang="sr-Latn-RS" sz="1200" dirty="0">
                <a:solidFill>
                  <a:srgbClr val="000000"/>
                </a:solidFill>
                <a:latin typeface="Arial" panose="020B0604020202020204" pitchFamily="34" charset="0"/>
              </a:rPr>
              <a:t>Provjera da li su formati polja ispravno uneseni (npr. datumi)</a:t>
            </a:r>
          </a:p>
          <a:p>
            <a:pPr lvl="0" fontAlgn="base">
              <a:spcBef>
                <a:spcPct val="30000"/>
              </a:spcBef>
              <a:spcAft>
                <a:spcPct val="0"/>
              </a:spcAft>
              <a:buFontTx/>
              <a:buChar char="•"/>
            </a:pPr>
            <a:r>
              <a:rPr lang="hr-HR" altLang="sr-Latn-RS" sz="1200" dirty="0">
                <a:solidFill>
                  <a:srgbClr val="000000"/>
                </a:solidFill>
                <a:latin typeface="Arial" panose="020B0604020202020204" pitchFamily="34" charset="0"/>
              </a:rPr>
              <a:t>Provjera da li su sva obavezna polja unesena</a:t>
            </a:r>
          </a:p>
          <a:p>
            <a:pPr lvl="0" fontAlgn="base">
              <a:spcBef>
                <a:spcPct val="30000"/>
              </a:spcBef>
              <a:spcAft>
                <a:spcPct val="0"/>
              </a:spcAft>
              <a:buFontTx/>
              <a:buChar char="•"/>
            </a:pPr>
            <a:r>
              <a:rPr lang="hr-HR" altLang="sr-Latn-RS" sz="1200" dirty="0">
                <a:solidFill>
                  <a:srgbClr val="000000"/>
                </a:solidFill>
                <a:latin typeface="Arial" panose="020B0604020202020204" pitchFamily="34" charset="0"/>
              </a:rPr>
              <a:t>Provjera poslovnih pravila</a:t>
            </a:r>
          </a:p>
          <a:p>
            <a:pPr lvl="0" fontAlgn="base">
              <a:spcBef>
                <a:spcPct val="30000"/>
              </a:spcBef>
              <a:spcAft>
                <a:spcPct val="0"/>
              </a:spcAft>
            </a:pPr>
            <a:r>
              <a:rPr lang="hr-HR" altLang="sr-Latn-RS" sz="1200" dirty="0">
                <a:solidFill>
                  <a:srgbClr val="000000"/>
                </a:solidFill>
                <a:latin typeface="Arial" panose="020B0604020202020204" pitchFamily="34" charset="0"/>
              </a:rPr>
              <a:t>Ukoliko sustav pronađe bilo kakvu grešku u podacima, zahtjev se neće pohraniti, a korisnik će dobiti detaljnu obavijest o grešci. Sva polja koja su krivo popunjena bit će označena crvenom bojom.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7C8EB1C5-952E-475F-8AF0-5804DD8CAA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dirty="0"/>
              <a:t>Spremanje skice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571000-2926-41E5-A4A1-7D17E20448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621" y="1465691"/>
            <a:ext cx="8808334" cy="2765407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B7E7314A-DC56-47DB-93F7-AF1F8D30D894}"/>
              </a:ext>
            </a:extLst>
          </p:cNvPr>
          <p:cNvSpPr/>
          <p:nvPr/>
        </p:nvSpPr>
        <p:spPr>
          <a:xfrm rot="16817002">
            <a:off x="386721" y="2876048"/>
            <a:ext cx="743404" cy="20283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4BA886AB-D651-49A7-BC21-5BA8354461E5}"/>
              </a:ext>
            </a:extLst>
          </p:cNvPr>
          <p:cNvSpPr/>
          <p:nvPr/>
        </p:nvSpPr>
        <p:spPr>
          <a:xfrm rot="16022149">
            <a:off x="7387715" y="4962892"/>
            <a:ext cx="645108" cy="25285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3BEAA62B-02DF-4206-8666-08841C0A12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5877272"/>
            <a:ext cx="2108076" cy="760290"/>
          </a:xfrm>
          <a:prstGeom prst="rect">
            <a:avLst/>
          </a:prstGeom>
        </p:spPr>
      </p:pic>
      <p:sp>
        <p:nvSpPr>
          <p:cNvPr id="11" name="Arrow: Right 7">
            <a:extLst>
              <a:ext uri="{FF2B5EF4-FFF2-40B4-BE49-F238E27FC236}">
                <a16:creationId xmlns:a16="http://schemas.microsoft.com/office/drawing/2014/main" id="{325F5111-6B8E-47B9-8679-B530993CA7A8}"/>
              </a:ext>
            </a:extLst>
          </p:cNvPr>
          <p:cNvSpPr/>
          <p:nvPr/>
        </p:nvSpPr>
        <p:spPr>
          <a:xfrm rot="16020450">
            <a:off x="7027132" y="4962837"/>
            <a:ext cx="645108" cy="25285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2" name="Slika 11">
            <a:extLst>
              <a:ext uri="{FF2B5EF4-FFF2-40B4-BE49-F238E27FC236}">
                <a16:creationId xmlns:a16="http://schemas.microsoft.com/office/drawing/2014/main" id="{37D0226D-E0E0-4A11-A4C4-AAA4C6F8AF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143" y="5874096"/>
            <a:ext cx="559041" cy="763466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A7EEB517-3686-47C4-8049-E96A1E299D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2045" y="4231098"/>
            <a:ext cx="8808334" cy="502483"/>
          </a:xfrm>
          <a:prstGeom prst="rect">
            <a:avLst/>
          </a:prstGeom>
        </p:spPr>
      </p:pic>
      <p:sp>
        <p:nvSpPr>
          <p:cNvPr id="5" name="Pravokutnik 4">
            <a:extLst>
              <a:ext uri="{FF2B5EF4-FFF2-40B4-BE49-F238E27FC236}">
                <a16:creationId xmlns:a16="http://schemas.microsoft.com/office/drawing/2014/main" id="{92C6EA3C-2D60-465D-82AA-59DF74DAA343}"/>
              </a:ext>
            </a:extLst>
          </p:cNvPr>
          <p:cNvSpPr/>
          <p:nvPr/>
        </p:nvSpPr>
        <p:spPr>
          <a:xfrm>
            <a:off x="1085566" y="4733581"/>
            <a:ext cx="5294451" cy="99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30000"/>
              </a:spcBef>
              <a:spcAft>
                <a:spcPct val="0"/>
              </a:spcAft>
            </a:pPr>
            <a:r>
              <a:rPr lang="hr-HR" altLang="sr-Latn-RS" sz="1200" dirty="0">
                <a:solidFill>
                  <a:srgbClr val="000000"/>
                </a:solidFill>
                <a:latin typeface="Arial" panose="020B0604020202020204" pitchFamily="34" charset="0"/>
              </a:rPr>
              <a:t>Ako niste sigurni kako popuniti ili nemate sve podatke pohranite skicu.</a:t>
            </a:r>
          </a:p>
          <a:p>
            <a:pPr lvl="0" fontAlgn="base">
              <a:spcBef>
                <a:spcPct val="30000"/>
              </a:spcBef>
              <a:spcAft>
                <a:spcPct val="0"/>
              </a:spcAft>
            </a:pPr>
            <a:r>
              <a:rPr lang="hr-HR" altLang="sr-Latn-RS" sz="1200" dirty="0">
                <a:solidFill>
                  <a:srgbClr val="000000"/>
                </a:solidFill>
                <a:latin typeface="Arial" panose="020B0604020202020204" pitchFamily="34" charset="0"/>
              </a:rPr>
              <a:t>Skica može poslužiti kao predložak za druge zahtjeve.</a:t>
            </a:r>
          </a:p>
          <a:p>
            <a:pPr lvl="0" fontAlgn="base">
              <a:spcBef>
                <a:spcPct val="30000"/>
              </a:spcBef>
              <a:spcAft>
                <a:spcPct val="0"/>
              </a:spcAft>
            </a:pPr>
            <a:r>
              <a:rPr lang="hr-HR" altLang="sr-Latn-RS" sz="1200" dirty="0">
                <a:solidFill>
                  <a:srgbClr val="000000"/>
                </a:solidFill>
                <a:latin typeface="Arial" panose="020B0604020202020204" pitchFamily="34" charset="0"/>
              </a:rPr>
              <a:t>Zahtjev se može stvoriti na osnovu skice.</a:t>
            </a:r>
          </a:p>
          <a:p>
            <a:pPr lvl="0" fontAlgn="base">
              <a:spcBef>
                <a:spcPct val="30000"/>
              </a:spcBef>
              <a:spcAft>
                <a:spcPct val="0"/>
              </a:spcAft>
            </a:pPr>
            <a:r>
              <a:rPr lang="hr-HR" altLang="sr-Latn-RS" sz="1200" dirty="0">
                <a:solidFill>
                  <a:srgbClr val="000000"/>
                </a:solidFill>
                <a:latin typeface="Arial" panose="020B0604020202020204" pitchFamily="34" charset="0"/>
              </a:rPr>
              <a:t>Skice se mogu ažurirati i brisati.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934E80B1-2DAE-4C06-94F6-4F19881F3F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dirty="0"/>
              <a:t>Poslovni proces – elektronički zahtjevi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5513D0AA-C187-4D84-A207-5763877A0A2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2579479"/>
            <a:ext cx="3840162" cy="4058083"/>
          </a:xfrm>
        </p:spPr>
        <p:txBody>
          <a:bodyPr>
            <a:normAutofit/>
          </a:bodyPr>
          <a:lstStyle/>
          <a:p>
            <a:pPr eaLnBrk="1" hangingPunct="1"/>
            <a:r>
              <a:rPr lang="hr-HR" altLang="sr-Latn-RS" sz="1200" dirty="0">
                <a:latin typeface="Arial" panose="020B0604020202020204" pitchFamily="34" charset="0"/>
                <a:cs typeface="Arial" panose="020B0604020202020204" pitchFamily="34" charset="0"/>
              </a:rPr>
              <a:t>Podnositelj predaje zahtjev putem EBTI </a:t>
            </a:r>
            <a:r>
              <a:rPr lang="hr-HR" altLang="sr-Latn-RS" sz="1200" dirty="0" err="1">
                <a:latin typeface="Arial" panose="020B0604020202020204" pitchFamily="34" charset="0"/>
                <a:cs typeface="Arial" panose="020B0604020202020204" pitchFamily="34" charset="0"/>
              </a:rPr>
              <a:t>trader</a:t>
            </a:r>
            <a:r>
              <a:rPr lang="hr-HR" altLang="sr-Latn-RS" sz="1200" dirty="0">
                <a:latin typeface="Arial" panose="020B0604020202020204" pitchFamily="34" charset="0"/>
                <a:cs typeface="Arial" panose="020B0604020202020204" pitchFamily="34" charset="0"/>
              </a:rPr>
              <a:t> aplikacije</a:t>
            </a:r>
          </a:p>
          <a:p>
            <a:r>
              <a:rPr lang="hr-HR" altLang="sr-Latn-RS" sz="1200" dirty="0">
                <a:latin typeface="Arial" panose="020B0604020202020204" pitchFamily="34" charset="0"/>
                <a:cs typeface="Arial" panose="020B0604020202020204" pitchFamily="34" charset="0"/>
              </a:rPr>
              <a:t>Podnositelj koji je registriran za rad na carinskom portalu treba tražiti ovlasti za korištenje EBTI </a:t>
            </a:r>
            <a:r>
              <a:rPr lang="hr-HR" altLang="sr-Latn-RS" sz="1200" dirty="0" err="1">
                <a:latin typeface="Arial" panose="020B0604020202020204" pitchFamily="34" charset="0"/>
                <a:cs typeface="Arial" panose="020B0604020202020204" pitchFamily="34" charset="0"/>
              </a:rPr>
              <a:t>trader</a:t>
            </a:r>
            <a:r>
              <a:rPr lang="hr-HR" altLang="sr-Latn-RS" sz="1200" dirty="0">
                <a:latin typeface="Arial" panose="020B0604020202020204" pitchFamily="34" charset="0"/>
                <a:cs typeface="Arial" panose="020B0604020202020204" pitchFamily="34" charset="0"/>
              </a:rPr>
              <a:t> aplikacije.</a:t>
            </a:r>
          </a:p>
          <a:p>
            <a:r>
              <a:rPr lang="hr-HR" altLang="sr-Latn-RS" sz="1200" dirty="0">
                <a:latin typeface="Arial" panose="020B0604020202020204" pitchFamily="34" charset="0"/>
                <a:cs typeface="Arial" panose="020B0604020202020204" pitchFamily="34" charset="0"/>
              </a:rPr>
              <a:t>Zahtjev se automatski verificira i urudžbira i on predstavlja naziv predmeta. 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BA82571-8A24-459A-9DA9-D46B218512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7707" y="1956120"/>
            <a:ext cx="4139818" cy="2965840"/>
          </a:xfrm>
          <a:prstGeom prst="rect">
            <a:avLst/>
          </a:prstGeom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A519DCCC-CD2A-4D1D-82FD-72861CBD4556}"/>
              </a:ext>
            </a:extLst>
          </p:cNvPr>
          <p:cNvSpPr/>
          <p:nvPr/>
        </p:nvSpPr>
        <p:spPr>
          <a:xfrm rot="19656607">
            <a:off x="5671180" y="5038485"/>
            <a:ext cx="1319514" cy="25062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0D276C67-270B-4CB0-9D0D-B5DB918748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5877272"/>
            <a:ext cx="2108076" cy="760290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4E803DCF-F115-45D6-9396-DF0D7CED52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143" y="5874096"/>
            <a:ext cx="559041" cy="763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1599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B5F48479-D5EC-4060-9E1C-861FF13CFF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dirty="0"/>
              <a:t>Podnošenje dodatnih dokumenata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87677843-817E-425B-9CD3-9D0915FC25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5877272"/>
            <a:ext cx="2108076" cy="760290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89B08F35-1E51-40D6-BF54-E45CF3CAA3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143" y="5874096"/>
            <a:ext cx="559041" cy="763466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48290FA5-4D4F-47BC-BE9A-3804DFFEAA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7407" y="1426030"/>
            <a:ext cx="6836828" cy="1271943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910611C9-6A7A-4A33-8350-7B5A9A241D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7407" y="2872058"/>
            <a:ext cx="5430777" cy="1548245"/>
          </a:xfrm>
          <a:prstGeom prst="rect">
            <a:avLst/>
          </a:prstGeom>
        </p:spPr>
      </p:pic>
      <p:sp>
        <p:nvSpPr>
          <p:cNvPr id="7" name="Pravokutnik 6">
            <a:extLst>
              <a:ext uri="{FF2B5EF4-FFF2-40B4-BE49-F238E27FC236}">
                <a16:creationId xmlns:a16="http://schemas.microsoft.com/office/drawing/2014/main" id="{E5CD4E26-E62D-41C0-82BD-671D1FB7C9F4}"/>
              </a:ext>
            </a:extLst>
          </p:cNvPr>
          <p:cNvSpPr/>
          <p:nvPr/>
        </p:nvSpPr>
        <p:spPr>
          <a:xfrm>
            <a:off x="203913" y="4882772"/>
            <a:ext cx="78074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30000"/>
              </a:spcBef>
              <a:spcAft>
                <a:spcPct val="0"/>
              </a:spcAft>
            </a:pPr>
            <a:r>
              <a:rPr lang="hr-HR" altLang="sr-Latn-RS" sz="1200" dirty="0">
                <a:solidFill>
                  <a:srgbClr val="000000"/>
                </a:solidFill>
                <a:latin typeface="Arial" panose="020B0604020202020204" pitchFamily="34" charset="0"/>
              </a:rPr>
              <a:t>Ukoliko podnositelj zahtjeva treba podnijeti dodatnu dokumentaciju potrebnu za razvrstavanje robe (dodatni opis, </a:t>
            </a:r>
            <a:r>
              <a:rPr lang="hr-HR" altLang="sr-Latn-RS" sz="1200" dirty="0" err="1">
                <a:solidFill>
                  <a:srgbClr val="000000"/>
                </a:solidFill>
                <a:latin typeface="Arial" panose="020B0604020202020204" pitchFamily="34" charset="0"/>
              </a:rPr>
              <a:t>lab</a:t>
            </a:r>
            <a:r>
              <a:rPr lang="hr-HR" altLang="sr-Latn-RS" sz="1200" dirty="0">
                <a:solidFill>
                  <a:srgbClr val="000000"/>
                </a:solidFill>
                <a:latin typeface="Arial" panose="020B0604020202020204" pitchFamily="34" charset="0"/>
              </a:rPr>
              <a:t>. analizu,, tehničku dokumentaciju i slično) u aplikaciji bira tipku „Novi lokalni dokument” te ga u PDF formatu kao određeni tip dokumenta doda u aplikaciju i na taj način automatski dostavi CURH-u.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8F42D41C-484E-4E59-A6AB-223E327FE1D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800000">
            <a:off x="1132609" y="4246119"/>
            <a:ext cx="335309" cy="636653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AC355605-F079-4EA6-894B-8D0F3B038FA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8441763">
            <a:off x="2530518" y="2103878"/>
            <a:ext cx="335309" cy="810838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1B5AE3D6-4F17-4698-B172-EE3B7E05302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2027802" y="3596655"/>
            <a:ext cx="335309" cy="81083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B5F48479-D5EC-4060-9E1C-861FF13CFF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sr-Latn-RS" dirty="0"/>
              <a:t>Dodavanje dokumenata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3D63384A-13D4-4BE0-82A3-1A8CB89CC4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5877272"/>
            <a:ext cx="2108076" cy="760290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D5E771E5-40EF-4EB6-8F66-6D9583C526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143" y="5874096"/>
            <a:ext cx="559041" cy="763466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90370EC2-0B90-44C5-A5A0-F87E78F043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3618" y="2139128"/>
            <a:ext cx="4695525" cy="1601600"/>
          </a:xfrm>
          <a:prstGeom prst="rect">
            <a:avLst/>
          </a:prstGeom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id="{80A29696-A352-43B3-BB41-A3607D8EA6C8}"/>
              </a:ext>
            </a:extLst>
          </p:cNvPr>
          <p:cNvSpPr txBox="1"/>
          <p:nvPr/>
        </p:nvSpPr>
        <p:spPr>
          <a:xfrm>
            <a:off x="270883" y="4326151"/>
            <a:ext cx="64315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  <a:t>Dokument je kao takav-Privitak-dodan u </a:t>
            </a:r>
            <a:r>
              <a:rPr lang="hr-HR" sz="1200" dirty="0" err="1">
                <a:latin typeface="Arial" panose="020B0604020202020204" pitchFamily="34" charset="0"/>
                <a:cs typeface="Arial" panose="020B0604020202020204" pitchFamily="34" charset="0"/>
              </a:rPr>
              <a:t>trader</a:t>
            </a:r>
            <a: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  <a:t> aplikaciju i dostavljen CURH-u na postupanje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90C47E3F-1A42-4C1A-B518-E3F29AA0BC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69143" y="3062518"/>
            <a:ext cx="810838" cy="335309"/>
          </a:xfrm>
          <a:prstGeom prst="rect">
            <a:avLst/>
          </a:prstGeom>
        </p:spPr>
      </p:pic>
      <p:sp>
        <p:nvSpPr>
          <p:cNvPr id="10" name="Elipsa 9">
            <a:extLst>
              <a:ext uri="{FF2B5EF4-FFF2-40B4-BE49-F238E27FC236}">
                <a16:creationId xmlns:a16="http://schemas.microsoft.com/office/drawing/2014/main" id="{B7A506FE-49F1-40DD-8774-0084A03DD212}"/>
              </a:ext>
            </a:extLst>
          </p:cNvPr>
          <p:cNvSpPr/>
          <p:nvPr/>
        </p:nvSpPr>
        <p:spPr>
          <a:xfrm>
            <a:off x="1101436" y="2951018"/>
            <a:ext cx="1756064" cy="47798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55550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0CC12DA1-CF90-4F37-90D9-045ACD212F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dirty="0"/>
              <a:t>Obrada zahtjeva</a:t>
            </a:r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id="{95277C27-17D8-44D8-BCC3-C17E3A54C6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5877272"/>
            <a:ext cx="2108076" cy="760290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26EB328D-416E-4C9E-BEC9-6B8D326830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143" y="5874096"/>
            <a:ext cx="559041" cy="763466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F3182EB0-D16A-419A-B0AD-72198D847F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198" y="1376418"/>
            <a:ext cx="8229601" cy="1855156"/>
          </a:xfrm>
          <a:prstGeom prst="rect">
            <a:avLst/>
          </a:prstGeom>
        </p:spPr>
      </p:pic>
      <p:sp>
        <p:nvSpPr>
          <p:cNvPr id="4" name="Pravokutnik 3">
            <a:extLst>
              <a:ext uri="{FF2B5EF4-FFF2-40B4-BE49-F238E27FC236}">
                <a16:creationId xmlns:a16="http://schemas.microsoft.com/office/drawing/2014/main" id="{98A611C4-E0BC-4127-82FA-330A473D5EC5}"/>
              </a:ext>
            </a:extLst>
          </p:cNvPr>
          <p:cNvSpPr/>
          <p:nvPr/>
        </p:nvSpPr>
        <p:spPr>
          <a:xfrm>
            <a:off x="1174173" y="4010891"/>
            <a:ext cx="6307282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30000"/>
              </a:spcBef>
              <a:spcAft>
                <a:spcPct val="0"/>
              </a:spcAft>
            </a:pPr>
            <a:r>
              <a:rPr lang="hr-HR" altLang="sr-Latn-RS" sz="1200" dirty="0">
                <a:solidFill>
                  <a:srgbClr val="000000"/>
                </a:solidFill>
                <a:latin typeface="Arial" panose="020B0604020202020204" pitchFamily="34" charset="0"/>
              </a:rPr>
              <a:t>U svakom trenutku status obrade zahtjeva vidljiv je gospodarstveniku.</a:t>
            </a:r>
          </a:p>
          <a:p>
            <a:pPr lvl="0" fontAlgn="base">
              <a:spcBef>
                <a:spcPct val="30000"/>
              </a:spcBef>
              <a:spcAft>
                <a:spcPct val="0"/>
              </a:spcAft>
            </a:pPr>
            <a:r>
              <a:rPr lang="hr-HR" altLang="sr-Latn-RS" sz="1200" dirty="0">
                <a:solidFill>
                  <a:srgbClr val="000000"/>
                </a:solidFill>
                <a:latin typeface="Arial" panose="020B0604020202020204" pitchFamily="34" charset="0"/>
              </a:rPr>
              <a:t>Ako dođe do promjene statusa, gospodarstveniku su prikazuje indikator (!) promjene na predmetu u kojem se zahtjev nalazi.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16258051-85B4-4D51-A108-AB9C49C027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65674">
            <a:off x="7994543" y="2383301"/>
            <a:ext cx="317019" cy="68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4032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23CA817-14B2-4CFB-9CDA-3B8765468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Sve poruke</a:t>
            </a:r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38C7D81F-337B-41B4-9300-5A09BCA0F9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1827" y="1672938"/>
            <a:ext cx="6037118" cy="2857500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1A6F999E-D5CD-4F06-BECD-34001D8EAB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2376" y="5881644"/>
            <a:ext cx="2103302" cy="762066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CBA00B54-1131-4351-979B-7EF90B65DE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1495" y="5881644"/>
            <a:ext cx="560881" cy="762066"/>
          </a:xfrm>
          <a:prstGeom prst="rect">
            <a:avLst/>
          </a:prstGeom>
        </p:spPr>
      </p:pic>
      <p:sp>
        <p:nvSpPr>
          <p:cNvPr id="7" name="Pravokutnik 6">
            <a:extLst>
              <a:ext uri="{FF2B5EF4-FFF2-40B4-BE49-F238E27FC236}">
                <a16:creationId xmlns:a16="http://schemas.microsoft.com/office/drawing/2014/main" id="{320626AA-59FA-412A-9D03-71A810E35BFF}"/>
              </a:ext>
            </a:extLst>
          </p:cNvPr>
          <p:cNvSpPr/>
          <p:nvPr/>
        </p:nvSpPr>
        <p:spPr>
          <a:xfrm>
            <a:off x="1660376" y="4688631"/>
            <a:ext cx="6037118" cy="8863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30000"/>
              </a:spcBef>
              <a:spcAft>
                <a:spcPct val="0"/>
              </a:spcAft>
            </a:pPr>
            <a:r>
              <a:rPr lang="hr-HR" altLang="sr-Latn-RS" sz="1200" dirty="0">
                <a:solidFill>
                  <a:srgbClr val="000000"/>
                </a:solidFill>
                <a:latin typeface="Arial" panose="020B0604020202020204" pitchFamily="34" charset="0"/>
              </a:rPr>
              <a:t>Promjena je također indicirana i na samom zahtjevu uz prikaz poruka vezanih uz promjenu – zadnja poruka je prikazana uz zahtjev, a moguće je vidjeti i cijelu povijest poruka</a:t>
            </a:r>
          </a:p>
          <a:p>
            <a:pPr lvl="0" fontAlgn="base">
              <a:spcBef>
                <a:spcPct val="30000"/>
              </a:spcBef>
              <a:spcAft>
                <a:spcPct val="0"/>
              </a:spcAft>
            </a:pPr>
            <a:r>
              <a:rPr lang="hr-HR" altLang="sr-Latn-RS" sz="1200" dirty="0">
                <a:solidFill>
                  <a:srgbClr val="000000"/>
                </a:solidFill>
                <a:latin typeface="Arial" panose="020B0604020202020204" pitchFamily="34" charset="0"/>
              </a:rPr>
              <a:t>Zahtjev je moguće uređivati odabirom prikazane opcije.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1C0278DE-3763-430F-9948-9B8C0D2A81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4441170" y="3032746"/>
            <a:ext cx="810838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8677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0CC12DA1-CF90-4F37-90D9-045ACD212F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dirty="0"/>
              <a:t>Dorada zahtjeva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815918-86BE-4ABB-94E3-7CAE523D1E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25394"/>
            <a:ext cx="8702082" cy="3664275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EB01DD5F-5477-44A7-A11E-B9542F2491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5877272"/>
            <a:ext cx="2108076" cy="760290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957A1CCE-608E-46A7-8AA2-D92D7053D3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143" y="5874096"/>
            <a:ext cx="559041" cy="763466"/>
          </a:xfrm>
          <a:prstGeom prst="rect">
            <a:avLst/>
          </a:prstGeom>
        </p:spPr>
      </p:pic>
      <p:sp>
        <p:nvSpPr>
          <p:cNvPr id="2" name="Pravokutnik 1">
            <a:extLst>
              <a:ext uri="{FF2B5EF4-FFF2-40B4-BE49-F238E27FC236}">
                <a16:creationId xmlns:a16="http://schemas.microsoft.com/office/drawing/2014/main" id="{68014C1E-D5CC-4BCC-864B-AF1190603420}"/>
              </a:ext>
            </a:extLst>
          </p:cNvPr>
          <p:cNvSpPr/>
          <p:nvPr/>
        </p:nvSpPr>
        <p:spPr>
          <a:xfrm>
            <a:off x="1097143" y="5326045"/>
            <a:ext cx="4572000" cy="7571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30000"/>
              </a:spcBef>
              <a:spcAft>
                <a:spcPct val="0"/>
              </a:spcAft>
            </a:pPr>
            <a:r>
              <a:rPr lang="hr-HR" altLang="sr-Latn-RS" sz="1200" dirty="0">
                <a:solidFill>
                  <a:srgbClr val="000000"/>
                </a:solidFill>
                <a:latin typeface="Arial" panose="020B0604020202020204" pitchFamily="34" charset="0"/>
              </a:rPr>
              <a:t>Uz zahtjev za doradu može doći i dopis CURH-a</a:t>
            </a:r>
          </a:p>
          <a:p>
            <a:pPr lvl="0" fontAlgn="base">
              <a:spcBef>
                <a:spcPct val="30000"/>
              </a:spcBef>
              <a:spcAft>
                <a:spcPct val="0"/>
              </a:spcAft>
            </a:pPr>
            <a:r>
              <a:rPr lang="hr-HR" altLang="sr-Latn-RS" sz="1200" dirty="0">
                <a:solidFill>
                  <a:srgbClr val="000000"/>
                </a:solidFill>
                <a:latin typeface="Arial" panose="020B0604020202020204" pitchFamily="34" charset="0"/>
              </a:rPr>
              <a:t>Dopis može doći i u bilo kojem drugom trenutku obrade zahtjeva</a:t>
            </a:r>
          </a:p>
          <a:p>
            <a:pPr lvl="0" fontAlgn="base">
              <a:spcBef>
                <a:spcPct val="30000"/>
              </a:spcBef>
              <a:spcAft>
                <a:spcPct val="0"/>
              </a:spcAft>
            </a:pPr>
            <a:r>
              <a:rPr lang="hr-HR" altLang="sr-Latn-RS" sz="1200" dirty="0">
                <a:solidFill>
                  <a:srgbClr val="000000"/>
                </a:solidFill>
                <a:latin typeface="Arial" panose="020B0604020202020204" pitchFamily="34" charset="0"/>
              </a:rPr>
              <a:t>Dopis elektronički potpisan</a:t>
            </a:r>
          </a:p>
        </p:txBody>
      </p:sp>
    </p:spTree>
    <p:extLst>
      <p:ext uri="{BB962C8B-B14F-4D97-AF65-F5344CB8AC3E}">
        <p14:creationId xmlns:p14="http://schemas.microsoft.com/office/powerpoint/2010/main" val="9121969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0CC12DA1-CF90-4F37-90D9-045ACD212F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dirty="0"/>
              <a:t>Dorada zahtjeva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2F450A5-5ACE-41BE-8EFC-30ACD81C02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64601" y="1527861"/>
            <a:ext cx="8481621" cy="3894896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2AAEEE4B-AD47-465F-9BD9-051D8B937274}"/>
              </a:ext>
            </a:extLst>
          </p:cNvPr>
          <p:cNvSpPr/>
          <p:nvPr/>
        </p:nvSpPr>
        <p:spPr>
          <a:xfrm rot="14038709">
            <a:off x="1097177" y="3079182"/>
            <a:ext cx="1306284" cy="23799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69F6AC4C-CAB6-466A-9C98-FEB3762838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5877272"/>
            <a:ext cx="2108076" cy="760290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317F946A-4E94-4748-8D0E-0F4B7682CD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143" y="5874096"/>
            <a:ext cx="559041" cy="763466"/>
          </a:xfrm>
          <a:prstGeom prst="rect">
            <a:avLst/>
          </a:prstGeom>
        </p:spPr>
      </p:pic>
      <p:sp>
        <p:nvSpPr>
          <p:cNvPr id="2" name="Pravokutnik 1">
            <a:extLst>
              <a:ext uri="{FF2B5EF4-FFF2-40B4-BE49-F238E27FC236}">
                <a16:creationId xmlns:a16="http://schemas.microsoft.com/office/drawing/2014/main" id="{BA63F3E9-EC9D-476E-8F13-B5641909B549}"/>
              </a:ext>
            </a:extLst>
          </p:cNvPr>
          <p:cNvSpPr/>
          <p:nvPr/>
        </p:nvSpPr>
        <p:spPr>
          <a:xfrm>
            <a:off x="1190032" y="5509927"/>
            <a:ext cx="447911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altLang="sr-Latn-RS" sz="1200" dirty="0">
                <a:solidFill>
                  <a:srgbClr val="000000"/>
                </a:solidFill>
                <a:latin typeface="Arial" panose="020B0604020202020204" pitchFamily="34" charset="0"/>
              </a:rPr>
              <a:t>Moguće je uređivati samo zahtjeve u stanju </a:t>
            </a:r>
            <a:r>
              <a:rPr lang="hr-HR" altLang="sr-Latn-RS" sz="1200" b="1" dirty="0">
                <a:solidFill>
                  <a:srgbClr val="000000"/>
                </a:solidFill>
                <a:latin typeface="Arial" panose="020B0604020202020204" pitchFamily="34" charset="0"/>
              </a:rPr>
              <a:t>Zahtjev podnesen</a:t>
            </a:r>
            <a:endParaRPr lang="hr-HR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9" name="Rectangle 2">
            <a:extLst>
              <a:ext uri="{FF2B5EF4-FFF2-40B4-BE49-F238E27FC236}">
                <a16:creationId xmlns:a16="http://schemas.microsoft.com/office/drawing/2014/main" id="{FBC5B53B-3793-4863-85C3-9C6B695E1D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/>
              <a:t>Ispis zahtjeva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5D84BE5-E15A-4438-8BCD-6F31A0CADE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562" y="1416740"/>
            <a:ext cx="8229600" cy="4423410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6571BFBB-3B0C-4416-8FEB-5D30EDC827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5877272"/>
            <a:ext cx="2108076" cy="760290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CBE7C5B0-D69C-4F71-A7F1-7054709523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143" y="5874096"/>
            <a:ext cx="559041" cy="763466"/>
          </a:xfrm>
          <a:prstGeom prst="rect">
            <a:avLst/>
          </a:prstGeom>
        </p:spPr>
      </p:pic>
      <p:sp>
        <p:nvSpPr>
          <p:cNvPr id="3" name="Pravokutnik 2">
            <a:extLst>
              <a:ext uri="{FF2B5EF4-FFF2-40B4-BE49-F238E27FC236}">
                <a16:creationId xmlns:a16="http://schemas.microsoft.com/office/drawing/2014/main" id="{1FB07F2C-E3C7-4FF6-AC74-297AB805FA45}"/>
              </a:ext>
            </a:extLst>
          </p:cNvPr>
          <p:cNvSpPr/>
          <p:nvPr/>
        </p:nvSpPr>
        <p:spPr>
          <a:xfrm>
            <a:off x="1312817" y="5441260"/>
            <a:ext cx="311014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30000"/>
              </a:spcBef>
              <a:spcAft>
                <a:spcPct val="0"/>
              </a:spcAft>
            </a:pPr>
            <a:r>
              <a:rPr lang="hr-HR" altLang="sr-Latn-RS" sz="1200" dirty="0">
                <a:solidFill>
                  <a:srgbClr val="000000"/>
                </a:solidFill>
                <a:latin typeface="Arial" panose="020B0604020202020204" pitchFamily="34" charset="0"/>
              </a:rPr>
              <a:t>Zahtjev je moguće ispisati iz pdf </a:t>
            </a:r>
            <a:r>
              <a:rPr lang="hr-HR" altLang="sr-Latn-RS" sz="1200" dirty="0" err="1">
                <a:solidFill>
                  <a:srgbClr val="000000"/>
                </a:solidFill>
                <a:latin typeface="Arial" panose="020B0604020202020204" pitchFamily="34" charset="0"/>
              </a:rPr>
              <a:t>preview</a:t>
            </a:r>
            <a:r>
              <a:rPr lang="hr-HR" altLang="sr-Latn-RS" sz="1200" dirty="0">
                <a:solidFill>
                  <a:srgbClr val="000000"/>
                </a:solidFill>
                <a:latin typeface="Arial" panose="020B0604020202020204" pitchFamily="34" charset="0"/>
              </a:rPr>
              <a:t>-a.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26E7BF6B-B10D-461A-BAD2-48E2215633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3463" y="2888673"/>
            <a:ext cx="2057401" cy="959793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18B7C8DF-AE44-421C-B8F9-9BFD64B4C06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65553" y="2888673"/>
            <a:ext cx="1612894" cy="959793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>
            <a:extLst>
              <a:ext uri="{FF2B5EF4-FFF2-40B4-BE49-F238E27FC236}">
                <a16:creationId xmlns:a16="http://schemas.microsoft.com/office/drawing/2014/main" id="{3C4B3CA6-ED6C-4F5B-BF10-CA0195E03C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dirty="0"/>
              <a:t>Obvezujuće tarifne informacije - OTI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9A52E2-A4F4-4019-BDC5-11E9991C83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098" y="2564352"/>
            <a:ext cx="7818699" cy="3308700"/>
          </a:xfrm>
          <a:prstGeom prst="rect">
            <a:avLst/>
          </a:prstGeom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82B72A8F-2988-4D95-BE0F-1FDC9867C3B4}"/>
              </a:ext>
            </a:extLst>
          </p:cNvPr>
          <p:cNvSpPr/>
          <p:nvPr/>
        </p:nvSpPr>
        <p:spPr>
          <a:xfrm rot="13459726">
            <a:off x="731958" y="4461124"/>
            <a:ext cx="1306284" cy="17365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4BE2E63C-1AF5-4E0A-936B-F297FCBBB2DE}"/>
              </a:ext>
            </a:extLst>
          </p:cNvPr>
          <p:cNvSpPr/>
          <p:nvPr/>
        </p:nvSpPr>
        <p:spPr>
          <a:xfrm rot="18326122">
            <a:off x="6855026" y="3942615"/>
            <a:ext cx="1306284" cy="17365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2124DCC9-89D5-4162-A6C4-991DB40D8DD4}"/>
              </a:ext>
            </a:extLst>
          </p:cNvPr>
          <p:cNvSpPr/>
          <p:nvPr/>
        </p:nvSpPr>
        <p:spPr>
          <a:xfrm rot="16200000">
            <a:off x="3058591" y="3797598"/>
            <a:ext cx="1306284" cy="17365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2" name="Slika 11">
            <a:extLst>
              <a:ext uri="{FF2B5EF4-FFF2-40B4-BE49-F238E27FC236}">
                <a16:creationId xmlns:a16="http://schemas.microsoft.com/office/drawing/2014/main" id="{5ADF1E7C-6338-4FD2-BCB3-FE54FD4629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5877272"/>
            <a:ext cx="2108076" cy="760290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00A62EB6-97CE-4EC5-AD78-15C9FE7FED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143" y="5874096"/>
            <a:ext cx="559041" cy="763466"/>
          </a:xfrm>
          <a:prstGeom prst="rect">
            <a:avLst/>
          </a:prstGeom>
        </p:spPr>
      </p:pic>
      <p:sp>
        <p:nvSpPr>
          <p:cNvPr id="2" name="Pravokutnik 1">
            <a:extLst>
              <a:ext uri="{FF2B5EF4-FFF2-40B4-BE49-F238E27FC236}">
                <a16:creationId xmlns:a16="http://schemas.microsoft.com/office/drawing/2014/main" id="{A2F4D9F7-ED23-46F3-AEAA-6139FAA1BE7F}"/>
              </a:ext>
            </a:extLst>
          </p:cNvPr>
          <p:cNvSpPr/>
          <p:nvPr/>
        </p:nvSpPr>
        <p:spPr>
          <a:xfrm>
            <a:off x="154343" y="5504854"/>
            <a:ext cx="4572000" cy="150195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30000"/>
              </a:spcBef>
              <a:spcAft>
                <a:spcPct val="0"/>
              </a:spcAft>
            </a:pPr>
            <a:r>
              <a:rPr lang="hr-HR" altLang="sr-Latn-RS" sz="1000" dirty="0">
                <a:solidFill>
                  <a:srgbClr val="000000"/>
                </a:solidFill>
                <a:latin typeface="Arial" panose="020B0604020202020204" pitchFamily="34" charset="0"/>
              </a:rPr>
              <a:t>Vidljivi u aplikaciji za gospodarstvenike nakon objave</a:t>
            </a:r>
          </a:p>
          <a:p>
            <a:pPr lvl="0" fontAlgn="base">
              <a:spcBef>
                <a:spcPct val="30000"/>
              </a:spcBef>
              <a:spcAft>
                <a:spcPct val="0"/>
              </a:spcAft>
            </a:pPr>
            <a:r>
              <a:rPr lang="hr-HR" altLang="sr-Latn-RS" sz="1000" dirty="0">
                <a:solidFill>
                  <a:srgbClr val="000000"/>
                </a:solidFill>
                <a:latin typeface="Arial" panose="020B0604020202020204" pitchFamily="34" charset="0"/>
              </a:rPr>
              <a:t>Elektronički potpisani.</a:t>
            </a:r>
          </a:p>
          <a:p>
            <a:pPr fontAlgn="base">
              <a:spcBef>
                <a:spcPct val="30000"/>
              </a:spcBef>
              <a:spcAft>
                <a:spcPct val="0"/>
              </a:spcAft>
            </a:pPr>
            <a:r>
              <a:rPr lang="hr-HR" sz="1000" dirty="0">
                <a:latin typeface="Arial" panose="020B0604020202020204" pitchFamily="34" charset="0"/>
                <a:cs typeface="Arial" panose="020B0604020202020204" pitchFamily="34" charset="0"/>
              </a:rPr>
              <a:t>Protiv ove odluke može se izjaviti žalba Ministarstvu financija, Samostalnom sektoru za drugostupanjski upravni postupak, u roku 15 (petnaest) dana od dana dostave odluke. Žalba se podnosi putem Carinske uprave, Središnjeg ureda, a predaje se osobno ili preporučeno putem pošte na adresu A. von </a:t>
            </a:r>
            <a:r>
              <a:rPr lang="hr-HR" sz="1000" dirty="0" err="1">
                <a:latin typeface="Arial" panose="020B0604020202020204" pitchFamily="34" charset="0"/>
                <a:cs typeface="Arial" panose="020B0604020202020204" pitchFamily="34" charset="0"/>
              </a:rPr>
              <a:t>Humboldta</a:t>
            </a:r>
            <a:r>
              <a:rPr lang="hr-HR" sz="1000" dirty="0">
                <a:latin typeface="Arial" panose="020B0604020202020204" pitchFamily="34" charset="0"/>
                <a:cs typeface="Arial" panose="020B0604020202020204" pitchFamily="34" charset="0"/>
              </a:rPr>
              <a:t> 4a, 10000 Zagreb</a:t>
            </a:r>
          </a:p>
          <a:p>
            <a:pPr lvl="0" fontAlgn="base">
              <a:spcBef>
                <a:spcPct val="30000"/>
              </a:spcBef>
              <a:spcAft>
                <a:spcPct val="0"/>
              </a:spcAft>
            </a:pPr>
            <a:endParaRPr lang="hr-HR" altLang="sr-Latn-RS" sz="12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7" name="Rezervirano mjesto sadržaja 6">
            <a:extLst>
              <a:ext uri="{FF2B5EF4-FFF2-40B4-BE49-F238E27FC236}">
                <a16:creationId xmlns:a16="http://schemas.microsoft.com/office/drawing/2014/main" id="{C6016CE4-48A4-4F75-95B4-670C870CC7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390647" y="1144175"/>
            <a:ext cx="8229600" cy="1520891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>
            <a:extLst>
              <a:ext uri="{FF2B5EF4-FFF2-40B4-BE49-F238E27FC236}">
                <a16:creationId xmlns:a16="http://schemas.microsoft.com/office/drawing/2014/main" id="{3C4B3CA6-ED6C-4F5B-BF10-CA0195E03C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dirty="0"/>
              <a:t>Obvezujuće tarifne informacije - OTI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FD4AAD-787C-4A4F-B971-AA184C8AE9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455" y="2373977"/>
            <a:ext cx="8388752" cy="3491272"/>
          </a:xfrm>
          <a:prstGeom prst="rect">
            <a:avLst/>
          </a:prstGeom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AF9D77C4-9452-4026-B6DA-2FD2F7A4B6F4}"/>
              </a:ext>
            </a:extLst>
          </p:cNvPr>
          <p:cNvSpPr/>
          <p:nvPr/>
        </p:nvSpPr>
        <p:spPr>
          <a:xfrm rot="18315235">
            <a:off x="5742124" y="5219285"/>
            <a:ext cx="1223265" cy="19699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62FAD20A-A046-4290-8655-4B3C22B760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5877272"/>
            <a:ext cx="2108076" cy="760290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85D9CFA3-F7CC-49DB-AF92-C74FB06D0A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143" y="5874096"/>
            <a:ext cx="559041" cy="763466"/>
          </a:xfrm>
          <a:prstGeom prst="rect">
            <a:avLst/>
          </a:prstGeom>
        </p:spPr>
      </p:pic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110C181A-5FDB-40A8-8596-1ED821F090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436945" y="1080393"/>
            <a:ext cx="8229600" cy="1411712"/>
          </a:xfrm>
          <a:prstGeom prst="rect">
            <a:avLst/>
          </a:prstGeom>
        </p:spPr>
      </p:pic>
      <p:sp>
        <p:nvSpPr>
          <p:cNvPr id="11" name="Pravokutnik 10">
            <a:extLst>
              <a:ext uri="{FF2B5EF4-FFF2-40B4-BE49-F238E27FC236}">
                <a16:creationId xmlns:a16="http://schemas.microsoft.com/office/drawing/2014/main" id="{CE69E86B-F7A8-4A60-B060-E660C303BAB8}"/>
              </a:ext>
            </a:extLst>
          </p:cNvPr>
          <p:cNvSpPr/>
          <p:nvPr/>
        </p:nvSpPr>
        <p:spPr>
          <a:xfrm>
            <a:off x="436945" y="5777607"/>
            <a:ext cx="534688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400" dirty="0">
                <a:latin typeface="Arial" panose="020B0604020202020204" pitchFamily="34" charset="0"/>
                <a:cs typeface="Arial" panose="020B0604020202020204" pitchFamily="34" charset="0"/>
              </a:rPr>
              <a:t>Ako je OTI </a:t>
            </a:r>
            <a:r>
              <a:rPr lang="hr-HR" sz="1400" dirty="0" err="1">
                <a:latin typeface="Arial" panose="020B0604020202020204" pitchFamily="34" charset="0"/>
                <a:cs typeface="Arial" panose="020B0604020202020204" pitchFamily="34" charset="0"/>
              </a:rPr>
              <a:t>invalidiran</a:t>
            </a:r>
            <a:r>
              <a:rPr lang="hr-HR" sz="1400" dirty="0">
                <a:latin typeface="Arial" panose="020B0604020202020204" pitchFamily="34" charset="0"/>
                <a:cs typeface="Arial" panose="020B0604020202020204" pitchFamily="34" charset="0"/>
              </a:rPr>
              <a:t> (npr. radi prestanka važenja tarifne oznake), stvara se nova verzija i objavljuje – vidljiva u aplikaciji</a:t>
            </a:r>
          </a:p>
          <a:p>
            <a:r>
              <a:rPr lang="hr-HR" sz="1400" dirty="0">
                <a:latin typeface="Arial" panose="020B0604020202020204" pitchFamily="34" charset="0"/>
                <a:cs typeface="Arial" panose="020B0604020202020204" pitchFamily="34" charset="0"/>
              </a:rPr>
              <a:t>Uz to dolazi i dopis o poništenju također vidljiv u aplikaciji</a:t>
            </a:r>
          </a:p>
        </p:txBody>
      </p:sp>
    </p:spTree>
    <p:extLst>
      <p:ext uri="{BB962C8B-B14F-4D97-AF65-F5344CB8AC3E}">
        <p14:creationId xmlns:p14="http://schemas.microsoft.com/office/powerpoint/2010/main" val="32363105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>
            <a:extLst>
              <a:ext uri="{FF2B5EF4-FFF2-40B4-BE49-F238E27FC236}">
                <a16:creationId xmlns:a16="http://schemas.microsoft.com/office/drawing/2014/main" id="{3C4B3CA6-ED6C-4F5B-BF10-CA0195E03C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dirty="0"/>
              <a:t>Pretraga predmeta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202FD3B-B1EA-456C-BCF2-05F2643294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8600" y="1329230"/>
            <a:ext cx="8686800" cy="3565208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578150F8-735E-474F-9263-848217791B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5877272"/>
            <a:ext cx="2108076" cy="760290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4CB7128F-B59E-4FB5-9D0B-9576D16663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143" y="5874096"/>
            <a:ext cx="559041" cy="763466"/>
          </a:xfrm>
          <a:prstGeom prst="rect">
            <a:avLst/>
          </a:prstGeom>
        </p:spPr>
      </p:pic>
      <p:sp>
        <p:nvSpPr>
          <p:cNvPr id="3" name="Pravokutnik 2">
            <a:extLst>
              <a:ext uri="{FF2B5EF4-FFF2-40B4-BE49-F238E27FC236}">
                <a16:creationId xmlns:a16="http://schemas.microsoft.com/office/drawing/2014/main" id="{F2FD7481-D547-45D5-94E0-27B8A9A7FFBF}"/>
              </a:ext>
            </a:extLst>
          </p:cNvPr>
          <p:cNvSpPr/>
          <p:nvPr/>
        </p:nvSpPr>
        <p:spPr>
          <a:xfrm>
            <a:off x="2710222" y="5177856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sz="1400" dirty="0">
                <a:latin typeface="Arial" panose="020B0604020202020204" pitchFamily="34" charset="0"/>
                <a:cs typeface="Arial" panose="020B0604020202020204" pitchFamily="34" charset="0"/>
              </a:rPr>
              <a:t>Prema broju predmeta, broju zahtjeva, broju OTI-a </a:t>
            </a:r>
          </a:p>
        </p:txBody>
      </p:sp>
    </p:spTree>
    <p:extLst>
      <p:ext uri="{BB962C8B-B14F-4D97-AF65-F5344CB8AC3E}">
        <p14:creationId xmlns:p14="http://schemas.microsoft.com/office/powerpoint/2010/main" val="1813746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0A2BD222-99AE-443B-B569-B029FF98CE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dirty="0"/>
              <a:t>Aplikacija za gospodarstvenike</a:t>
            </a:r>
          </a:p>
        </p:txBody>
      </p:sp>
      <p:pic>
        <p:nvPicPr>
          <p:cNvPr id="16" name="Slika 15">
            <a:extLst>
              <a:ext uri="{FF2B5EF4-FFF2-40B4-BE49-F238E27FC236}">
                <a16:creationId xmlns:a16="http://schemas.microsoft.com/office/drawing/2014/main" id="{CDA31397-C83E-4EAA-8B6D-16890D8D82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5877272"/>
            <a:ext cx="2108076" cy="760290"/>
          </a:xfrm>
          <a:prstGeom prst="rect">
            <a:avLst/>
          </a:prstGeom>
        </p:spPr>
      </p:pic>
      <p:pic>
        <p:nvPicPr>
          <p:cNvPr id="21" name="Slika 20">
            <a:extLst>
              <a:ext uri="{FF2B5EF4-FFF2-40B4-BE49-F238E27FC236}">
                <a16:creationId xmlns:a16="http://schemas.microsoft.com/office/drawing/2014/main" id="{62DBD8BA-241D-48C3-8F54-B9B7292A34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143" y="5874096"/>
            <a:ext cx="559041" cy="763466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2E3A32E4-0B58-4709-BA15-4D42585A37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360" y="1077315"/>
            <a:ext cx="8634846" cy="2980418"/>
          </a:xfrm>
          <a:prstGeom prst="rect">
            <a:avLst/>
          </a:prstGeom>
        </p:spPr>
      </p:pic>
      <p:sp>
        <p:nvSpPr>
          <p:cNvPr id="4" name="Strelica: prema dolje 3">
            <a:extLst>
              <a:ext uri="{FF2B5EF4-FFF2-40B4-BE49-F238E27FC236}">
                <a16:creationId xmlns:a16="http://schemas.microsoft.com/office/drawing/2014/main" id="{515B666E-8D0A-4DC4-987B-72735DC83625}"/>
              </a:ext>
            </a:extLst>
          </p:cNvPr>
          <p:cNvSpPr/>
          <p:nvPr/>
        </p:nvSpPr>
        <p:spPr>
          <a:xfrm>
            <a:off x="8676827" y="315184"/>
            <a:ext cx="276813" cy="779318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Elipsa 4">
            <a:extLst>
              <a:ext uri="{FF2B5EF4-FFF2-40B4-BE49-F238E27FC236}">
                <a16:creationId xmlns:a16="http://schemas.microsoft.com/office/drawing/2014/main" id="{CCD9D2BE-D9BD-4F44-8C1F-BD68BBEB6B46}"/>
              </a:ext>
            </a:extLst>
          </p:cNvPr>
          <p:cNvSpPr/>
          <p:nvPr/>
        </p:nvSpPr>
        <p:spPr>
          <a:xfrm>
            <a:off x="1172219" y="2877517"/>
            <a:ext cx="6878782" cy="122612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DFA2EB3E-D7F4-4BFE-94FD-025EC2A94A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64886" y="1934372"/>
            <a:ext cx="335309" cy="810838"/>
          </a:xfrm>
          <a:prstGeom prst="rect">
            <a:avLst/>
          </a:prstGeom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id="{4E1673D3-8EF4-489B-B109-14432358FA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17253" y="1925498"/>
            <a:ext cx="335309" cy="810838"/>
          </a:xfrm>
          <a:prstGeom prst="rect">
            <a:avLst/>
          </a:prstGeom>
        </p:spPr>
      </p:pic>
      <p:pic>
        <p:nvPicPr>
          <p:cNvPr id="22" name="Slika 21">
            <a:extLst>
              <a:ext uri="{FF2B5EF4-FFF2-40B4-BE49-F238E27FC236}">
                <a16:creationId xmlns:a16="http://schemas.microsoft.com/office/drawing/2014/main" id="{813236A3-55E0-4A4E-8E78-5E3BBDA45E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2949459" y="3132248"/>
            <a:ext cx="335309" cy="810838"/>
          </a:xfrm>
          <a:prstGeom prst="rect">
            <a:avLst/>
          </a:prstGeom>
        </p:spPr>
      </p:pic>
      <p:pic>
        <p:nvPicPr>
          <p:cNvPr id="23" name="Slika 22">
            <a:extLst>
              <a:ext uri="{FF2B5EF4-FFF2-40B4-BE49-F238E27FC236}">
                <a16:creationId xmlns:a16="http://schemas.microsoft.com/office/drawing/2014/main" id="{09EA3410-BC43-4BEA-AD3B-D3896F7A38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6305300">
            <a:off x="6951112" y="2958884"/>
            <a:ext cx="335309" cy="810838"/>
          </a:xfrm>
          <a:prstGeom prst="rect">
            <a:avLst/>
          </a:prstGeom>
        </p:spPr>
      </p:pic>
      <p:pic>
        <p:nvPicPr>
          <p:cNvPr id="24" name="Slika 23">
            <a:extLst>
              <a:ext uri="{FF2B5EF4-FFF2-40B4-BE49-F238E27FC236}">
                <a16:creationId xmlns:a16="http://schemas.microsoft.com/office/drawing/2014/main" id="{186D354C-72C3-49B6-B939-02E1044CAB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60750" y="1899630"/>
            <a:ext cx="335309" cy="810838"/>
          </a:xfrm>
          <a:prstGeom prst="rect">
            <a:avLst/>
          </a:prstGeom>
        </p:spPr>
      </p:pic>
      <p:pic>
        <p:nvPicPr>
          <p:cNvPr id="25" name="Slika 24">
            <a:extLst>
              <a:ext uri="{FF2B5EF4-FFF2-40B4-BE49-F238E27FC236}">
                <a16:creationId xmlns:a16="http://schemas.microsoft.com/office/drawing/2014/main" id="{99150F75-6ECA-4589-AD26-E7FC4348D4A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1616931" y="796687"/>
            <a:ext cx="341406" cy="810838"/>
          </a:xfrm>
          <a:prstGeom prst="rect">
            <a:avLst/>
          </a:prstGeom>
        </p:spPr>
      </p:pic>
      <p:pic>
        <p:nvPicPr>
          <p:cNvPr id="26" name="Slika 25">
            <a:extLst>
              <a:ext uri="{FF2B5EF4-FFF2-40B4-BE49-F238E27FC236}">
                <a16:creationId xmlns:a16="http://schemas.microsoft.com/office/drawing/2014/main" id="{BDC2B01D-A4A3-4E5A-9AC7-2790E34733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6433077">
            <a:off x="6453607" y="3299204"/>
            <a:ext cx="341406" cy="810838"/>
          </a:xfrm>
          <a:prstGeom prst="rect">
            <a:avLst/>
          </a:prstGeom>
        </p:spPr>
      </p:pic>
      <p:pic>
        <p:nvPicPr>
          <p:cNvPr id="27" name="Slika 26">
            <a:extLst>
              <a:ext uri="{FF2B5EF4-FFF2-40B4-BE49-F238E27FC236}">
                <a16:creationId xmlns:a16="http://schemas.microsoft.com/office/drawing/2014/main" id="{C4A74A87-F7CA-4F8C-9179-55DEFC4197B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2654409" y="3435972"/>
            <a:ext cx="341406" cy="810838"/>
          </a:xfrm>
          <a:prstGeom prst="rect">
            <a:avLst/>
          </a:prstGeom>
        </p:spPr>
      </p:pic>
      <p:pic>
        <p:nvPicPr>
          <p:cNvPr id="28" name="Slika 27">
            <a:extLst>
              <a:ext uri="{FF2B5EF4-FFF2-40B4-BE49-F238E27FC236}">
                <a16:creationId xmlns:a16="http://schemas.microsoft.com/office/drawing/2014/main" id="{2D05936C-7B0F-483D-8341-E63FDD1EFF2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8465067">
            <a:off x="1616931" y="2521181"/>
            <a:ext cx="341406" cy="810838"/>
          </a:xfrm>
          <a:prstGeom prst="rect">
            <a:avLst/>
          </a:prstGeom>
        </p:spPr>
      </p:pic>
      <p:pic>
        <p:nvPicPr>
          <p:cNvPr id="29" name="Slika 28">
            <a:extLst>
              <a:ext uri="{FF2B5EF4-FFF2-40B4-BE49-F238E27FC236}">
                <a16:creationId xmlns:a16="http://schemas.microsoft.com/office/drawing/2014/main" id="{1AB21D59-456D-4310-9A9C-D1455A9B73F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6278941">
            <a:off x="4683829" y="3351845"/>
            <a:ext cx="341406" cy="810838"/>
          </a:xfrm>
          <a:prstGeom prst="rect">
            <a:avLst/>
          </a:prstGeom>
        </p:spPr>
      </p:pic>
      <p:sp>
        <p:nvSpPr>
          <p:cNvPr id="30" name="Pravokutnik 29">
            <a:extLst>
              <a:ext uri="{FF2B5EF4-FFF2-40B4-BE49-F238E27FC236}">
                <a16:creationId xmlns:a16="http://schemas.microsoft.com/office/drawing/2014/main" id="{9596C09F-9A38-4C5D-BBF1-238D2CFEDD32}"/>
              </a:ext>
            </a:extLst>
          </p:cNvPr>
          <p:cNvSpPr/>
          <p:nvPr/>
        </p:nvSpPr>
        <p:spPr>
          <a:xfrm>
            <a:off x="698546" y="3987684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altLang="sr-Latn-RS" sz="1200" b="1" dirty="0">
                <a:latin typeface="Arial" panose="020B0604020202020204" pitchFamily="34" charset="0"/>
                <a:cs typeface="Arial" panose="020B0604020202020204" pitchFamily="34" charset="0"/>
              </a:rPr>
              <a:t>Naslovnica sadrži informacije:</a:t>
            </a:r>
          </a:p>
          <a:p>
            <a:pPr marL="185732" indent="-185732">
              <a:buFont typeface="Arial" panose="020B0604020202020204" pitchFamily="34" charset="0"/>
              <a:buChar char="•"/>
            </a:pPr>
            <a:r>
              <a:rPr lang="hr-HR" altLang="sr-Latn-RS" sz="1200" dirty="0">
                <a:latin typeface="Arial" panose="020B0604020202020204" pitchFamily="34" charset="0"/>
                <a:cs typeface="Arial" panose="020B0604020202020204" pitchFamily="34" charset="0"/>
              </a:rPr>
              <a:t>Popis aktivnih/otvorenih predmeta</a:t>
            </a:r>
          </a:p>
          <a:p>
            <a:r>
              <a:rPr lang="hr-HR" altLang="sr-Latn-RS" sz="1200" dirty="0">
                <a:latin typeface="Arial" panose="020B0604020202020204" pitchFamily="34" charset="0"/>
                <a:cs typeface="Arial" panose="020B0604020202020204" pitchFamily="34" charset="0"/>
              </a:rPr>
              <a:t>    Za svaki predmet:</a:t>
            </a:r>
          </a:p>
          <a:p>
            <a:pPr marL="681017" lvl="1" indent="-185732">
              <a:buFont typeface="Arial" panose="020B0604020202020204" pitchFamily="34" charset="0"/>
              <a:buChar char="•"/>
            </a:pPr>
            <a:r>
              <a:rPr lang="hr-HR" altLang="sr-Latn-RS" sz="1200" dirty="0">
                <a:latin typeface="Arial" panose="020B0604020202020204" pitchFamily="34" charset="0"/>
                <a:cs typeface="Arial" panose="020B0604020202020204" pitchFamily="34" charset="0"/>
              </a:rPr>
              <a:t>Klasa i naziv predmeta, odnosno broj zahtjeva</a:t>
            </a:r>
          </a:p>
          <a:p>
            <a:pPr marL="681017" lvl="1" indent="-185732">
              <a:buFont typeface="Arial" panose="020B0604020202020204" pitchFamily="34" charset="0"/>
              <a:buChar char="•"/>
            </a:pPr>
            <a:r>
              <a:rPr lang="hr-HR" altLang="sr-Latn-RS" sz="1200" dirty="0">
                <a:latin typeface="Arial" panose="020B0604020202020204" pitchFamily="34" charset="0"/>
                <a:cs typeface="Arial" panose="020B0604020202020204" pitchFamily="34" charset="0"/>
              </a:rPr>
              <a:t>Datum otvaranja predmeta</a:t>
            </a:r>
          </a:p>
          <a:p>
            <a:pPr marL="681017" lvl="1" indent="-185732">
              <a:buFont typeface="Arial" panose="020B0604020202020204" pitchFamily="34" charset="0"/>
              <a:buChar char="•"/>
            </a:pPr>
            <a:r>
              <a:rPr lang="hr-HR" altLang="sr-Latn-RS" sz="1200" dirty="0">
                <a:latin typeface="Arial" panose="020B0604020202020204" pitchFamily="34" charset="0"/>
                <a:cs typeface="Arial" panose="020B0604020202020204" pitchFamily="34" charset="0"/>
              </a:rPr>
              <a:t>Opis robe iz zahtjeva</a:t>
            </a:r>
          </a:p>
          <a:p>
            <a:pPr marL="681017" lvl="1" indent="-185732">
              <a:buFont typeface="Arial" panose="020B0604020202020204" pitchFamily="34" charset="0"/>
              <a:buChar char="•"/>
            </a:pPr>
            <a:r>
              <a:rPr lang="hr-HR" altLang="sr-Latn-RS" sz="1200" dirty="0">
                <a:latin typeface="Arial" panose="020B0604020202020204" pitchFamily="34" charset="0"/>
                <a:cs typeface="Arial" panose="020B0604020202020204" pitchFamily="34" charset="0"/>
              </a:rPr>
              <a:t>Tko je otvorio zahtjev</a:t>
            </a:r>
          </a:p>
          <a:p>
            <a:pPr marL="681017" lvl="1" indent="-185732">
              <a:buFont typeface="Arial" panose="020B0604020202020204" pitchFamily="34" charset="0"/>
              <a:buChar char="•"/>
            </a:pPr>
            <a:r>
              <a:rPr lang="hr-HR" altLang="sr-Latn-RS" sz="1200" dirty="0">
                <a:latin typeface="Arial" panose="020B0604020202020204" pitchFamily="34" charset="0"/>
                <a:cs typeface="Arial" panose="020B0604020202020204" pitchFamily="34" charset="0"/>
              </a:rPr>
              <a:t>Tko je korisnik zahtjeva</a:t>
            </a:r>
          </a:p>
          <a:p>
            <a:pPr marL="681017" lvl="1" indent="-185732">
              <a:buFont typeface="Arial" panose="020B0604020202020204" pitchFamily="34" charset="0"/>
              <a:buChar char="•"/>
            </a:pPr>
            <a:r>
              <a:rPr lang="hr-HR" altLang="sr-Latn-RS" sz="1200" dirty="0">
                <a:latin typeface="Arial" panose="020B0604020202020204" pitchFamily="34" charset="0"/>
                <a:cs typeface="Arial" panose="020B0604020202020204" pitchFamily="34" charset="0"/>
              </a:rPr>
              <a:t>Obavijest o nepročitanim obavijestima</a:t>
            </a:r>
          </a:p>
          <a:p>
            <a:pPr marL="185732" indent="-185732" defTabSz="990570">
              <a:buFont typeface="Arial" panose="020B0604020202020204" pitchFamily="34" charset="0"/>
              <a:buChar char="•"/>
              <a:defRPr/>
            </a:pPr>
            <a:r>
              <a:rPr lang="hr-HR" altLang="sr-Latn-RS" sz="1200" dirty="0">
                <a:latin typeface="Arial" panose="020B0604020202020204" pitchFamily="34" charset="0"/>
                <a:cs typeface="Arial" panose="020B0604020202020204" pitchFamily="34" charset="0"/>
              </a:rPr>
              <a:t>Podaci o korisniku </a:t>
            </a:r>
            <a:endParaRPr lang="hr-HR" altLang="sr-Latn-RS" sz="1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5732" indent="-185732" defTabSz="990570">
              <a:buFont typeface="Arial" panose="020B0604020202020204" pitchFamily="34" charset="0"/>
              <a:buChar char="•"/>
              <a:defRPr/>
            </a:pPr>
            <a:r>
              <a:rPr lang="hr-HR" altLang="sr-Latn-RS" sz="1200" dirty="0">
                <a:latin typeface="Arial" panose="020B0604020202020204" pitchFamily="34" charset="0"/>
                <a:cs typeface="Arial" panose="020B0604020202020204" pitchFamily="34" charset="0"/>
              </a:rPr>
              <a:t>Akcije za</a:t>
            </a:r>
          </a:p>
          <a:p>
            <a:pPr marL="681017" lvl="1" indent="-185732" defTabSz="990570">
              <a:buFont typeface="Arial" panose="020B0604020202020204" pitchFamily="34" charset="0"/>
              <a:buChar char="•"/>
              <a:defRPr/>
            </a:pPr>
            <a:r>
              <a:rPr lang="hr-HR" altLang="sr-Latn-RS" sz="1200" dirty="0">
                <a:latin typeface="Arial" panose="020B0604020202020204" pitchFamily="34" charset="0"/>
                <a:cs typeface="Arial" panose="020B0604020202020204" pitchFamily="34" charset="0"/>
              </a:rPr>
              <a:t>Kreiranje novog zahtjeva</a:t>
            </a:r>
          </a:p>
          <a:p>
            <a:pPr marL="681017" lvl="1" indent="-185732" defTabSz="990570">
              <a:buFont typeface="Arial" panose="020B0604020202020204" pitchFamily="34" charset="0"/>
              <a:buChar char="•"/>
              <a:defRPr/>
            </a:pPr>
            <a:r>
              <a:rPr lang="hr-HR" altLang="sr-Latn-RS" sz="1200" dirty="0">
                <a:latin typeface="Arial" panose="020B0604020202020204" pitchFamily="34" charset="0"/>
                <a:cs typeface="Arial" panose="020B0604020202020204" pitchFamily="34" charset="0"/>
              </a:rPr>
              <a:t>Kreiranje novog zahtjeva iz skice</a:t>
            </a:r>
          </a:p>
          <a:p>
            <a:pPr marL="681017" lvl="1" indent="-185732" defTabSz="990570">
              <a:buFont typeface="Arial" panose="020B0604020202020204" pitchFamily="34" charset="0"/>
              <a:buChar char="•"/>
              <a:defRPr/>
            </a:pPr>
            <a:r>
              <a:rPr lang="hr-HR" altLang="sr-Latn-RS" sz="1200" dirty="0">
                <a:latin typeface="Arial" panose="020B0604020202020204" pitchFamily="34" charset="0"/>
                <a:cs typeface="Arial" panose="020B0604020202020204" pitchFamily="34" charset="0"/>
              </a:rPr>
              <a:t>Pretraga predmeta</a:t>
            </a:r>
          </a:p>
          <a:p>
            <a:pPr marL="185732" indent="-185732" defTabSz="990570">
              <a:buFont typeface="Arial" panose="020B0604020202020204" pitchFamily="34" charset="0"/>
              <a:buChar char="•"/>
              <a:defRPr/>
            </a:pPr>
            <a:r>
              <a:rPr lang="hr-HR" altLang="sr-Latn-RS" sz="1200" dirty="0">
                <a:latin typeface="Arial" panose="020B0604020202020204" pitchFamily="34" charset="0"/>
                <a:cs typeface="Arial" panose="020B0604020202020204" pitchFamily="34" charset="0"/>
              </a:rPr>
              <a:t>Gumb za povratak na naslovnu stranicu i za izlaz iz aplikacije</a:t>
            </a:r>
          </a:p>
        </p:txBody>
      </p:sp>
    </p:spTree>
    <p:extLst>
      <p:ext uri="{BB962C8B-B14F-4D97-AF65-F5344CB8AC3E}">
        <p14:creationId xmlns:p14="http://schemas.microsoft.com/office/powerpoint/2010/main" val="3325603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Rectangle 2">
            <a:extLst>
              <a:ext uri="{FF2B5EF4-FFF2-40B4-BE49-F238E27FC236}">
                <a16:creationId xmlns:a16="http://schemas.microsoft.com/office/drawing/2014/main" id="{2A80ABF2-90F0-4721-A626-479C409E21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3842" y="2727325"/>
            <a:ext cx="2877904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hr-HR" altLang="sr-Latn-RS" sz="6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Predmet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82C0D7A2-4CDC-427F-985A-54E083501E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5877272"/>
            <a:ext cx="2108076" cy="760290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341AB617-5B59-4D96-8A2F-EAB5205C90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143" y="5874096"/>
            <a:ext cx="559041" cy="763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700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DB6F1B84-5E5C-4D65-AB79-C29F6DAFA8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altLang="sr-Latn-RS" dirty="0"/>
              <a:t>Predmet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24C12F33-766A-4A87-9FB9-D9F6CD5E5A7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hr-HR" alt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Predmet obuhvaća cijeli poslovni proces</a:t>
            </a:r>
          </a:p>
          <a:p>
            <a:r>
              <a:rPr lang="hr-HR" alt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U predmet se spremaju svi dokumenti koji su relevantni za donošenje Obvezujuće tarifne informacije</a:t>
            </a:r>
          </a:p>
          <a:p>
            <a:pPr lvl="1"/>
            <a:r>
              <a:rPr lang="hr-HR" alt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Zahtjev</a:t>
            </a:r>
          </a:p>
          <a:p>
            <a:pPr lvl="1"/>
            <a:r>
              <a:rPr lang="hr-HR" alt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OTI</a:t>
            </a:r>
          </a:p>
          <a:p>
            <a:pPr lvl="1"/>
            <a:r>
              <a:rPr lang="hr-HR" alt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Popratni dopisi</a:t>
            </a:r>
          </a:p>
          <a:p>
            <a:pPr lvl="1"/>
            <a:r>
              <a:rPr lang="hr-HR" alt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Prilozi</a:t>
            </a:r>
          </a:p>
        </p:txBody>
      </p:sp>
      <p:pic>
        <p:nvPicPr>
          <p:cNvPr id="23556" name="Picture 9" descr="MCj02506630000[1]">
            <a:extLst>
              <a:ext uri="{FF2B5EF4-FFF2-40B4-BE49-F238E27FC236}">
                <a16:creationId xmlns:a16="http://schemas.microsoft.com/office/drawing/2014/main" id="{01982363-4182-466E-A6AD-F7E5606847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5577" y="3579471"/>
            <a:ext cx="1627187" cy="227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A4B407DB-EA5B-4DDC-91C5-A2BCEE6601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5877272"/>
            <a:ext cx="2108076" cy="760290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06DB30A1-674E-4E5F-9F66-7FA8FA5973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143" y="5874096"/>
            <a:ext cx="559041" cy="763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3490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1C20EC-E15C-4785-A055-ED46361874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917" y="1559140"/>
            <a:ext cx="8738884" cy="3950141"/>
          </a:xfrm>
          <a:prstGeom prst="rect">
            <a:avLst/>
          </a:prstGeom>
        </p:spPr>
      </p:pic>
      <p:sp>
        <p:nvSpPr>
          <p:cNvPr id="46082" name="Rectangle 2">
            <a:extLst>
              <a:ext uri="{FF2B5EF4-FFF2-40B4-BE49-F238E27FC236}">
                <a16:creationId xmlns:a16="http://schemas.microsoft.com/office/drawing/2014/main" id="{0A2BD222-99AE-443B-B569-B029FF98CE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dirty="0"/>
              <a:t>Predmet-prikaz zahtjeva PDF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DF47FBE3-8773-4D81-8A97-76C4951333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5877272"/>
            <a:ext cx="2108076" cy="760290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04C4BEF9-4450-4468-B783-89EF87BC3E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143" y="5874096"/>
            <a:ext cx="559041" cy="763466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16248A81-424F-40BF-AAB0-C38947EAAF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65553" y="2666433"/>
            <a:ext cx="1612894" cy="1022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2917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0A2BD222-99AE-443B-B569-B029FF98CE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dirty="0"/>
              <a:t>Predmet-OTI elektronički potpisan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7527A84-00F2-4629-AC9A-4AC595AAF6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493" y="1523919"/>
            <a:ext cx="8686800" cy="4021835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5C639DA7-3314-41EC-A205-B3A5EBA56A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5877272"/>
            <a:ext cx="2108076" cy="760290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5A399A3D-5272-4D3E-B500-03A45CEF7E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143" y="5874096"/>
            <a:ext cx="559041" cy="763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0240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0A2BD222-99AE-443B-B569-B029FF98CE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hr-HR" altLang="sr-Latn-RS" dirty="0"/>
              <a:t>Predmet-dopis CURH elektronički potpisan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DCB05B-992C-47FB-A102-48CAF57DB2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275" y="1676918"/>
            <a:ext cx="8686800" cy="3856776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677D0344-24AE-4D91-A551-EACE78EB7F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5877272"/>
            <a:ext cx="2108076" cy="760290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5ACF40A3-B349-498D-A314-33872ED222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143" y="5874096"/>
            <a:ext cx="559041" cy="763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8880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Rectangle 2">
            <a:extLst>
              <a:ext uri="{FF2B5EF4-FFF2-40B4-BE49-F238E27FC236}">
                <a16:creationId xmlns:a16="http://schemas.microsoft.com/office/drawing/2014/main" id="{2A80ABF2-90F0-4721-A626-479C409E21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6200" y="2727325"/>
            <a:ext cx="645318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hr-HR" altLang="sr-Latn-RS" sz="6000">
                <a:effectLst>
                  <a:outerShdw blurRad="38100" dist="38100" dir="2700000" algn="tl">
                    <a:srgbClr val="C0C0C0"/>
                  </a:outerShdw>
                </a:effectLst>
              </a:rPr>
              <a:t>Stvaranje zahtjeva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8A188056-C8CA-49D0-AE5C-B14ACC6170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5877272"/>
            <a:ext cx="2108076" cy="760290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6BCBB273-BB55-496F-8723-C1E78A3656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143" y="5874096"/>
            <a:ext cx="559041" cy="763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092620"/>
      </p:ext>
    </p:extLst>
  </p:cSld>
  <p:clrMapOvr>
    <a:masterClrMapping/>
  </p:clrMapOvr>
</p:sld>
</file>

<file path=ppt/theme/theme1.xml><?xml version="1.0" encoding="utf-8"?>
<a:theme xmlns:a="http://schemas.openxmlformats.org/drawingml/2006/main" name="ESI template_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ESI template_3</Template>
  <TotalTime>12668</TotalTime>
  <Words>1146</Words>
  <Application>Microsoft Office PowerPoint</Application>
  <PresentationFormat>Prikaz na zaslonu (4:3)</PresentationFormat>
  <Paragraphs>144</Paragraphs>
  <Slides>29</Slides>
  <Notes>28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29</vt:i4>
      </vt:variant>
    </vt:vector>
  </HeadingPairs>
  <TitlesOfParts>
    <vt:vector size="34" baseType="lpstr">
      <vt:lpstr>Arial</vt:lpstr>
      <vt:lpstr>Calibri</vt:lpstr>
      <vt:lpstr>Neo Sans</vt:lpstr>
      <vt:lpstr>Times New Roman</vt:lpstr>
      <vt:lpstr>ESI template_3</vt:lpstr>
      <vt:lpstr>Obvezujuće tarifne informacije(OTI) – aplikacija za gospodarstvenike</vt:lpstr>
      <vt:lpstr>Poslovni proces – elektronički zahtjevi</vt:lpstr>
      <vt:lpstr>Aplikacija za gospodarstvenike</vt:lpstr>
      <vt:lpstr>PowerPoint prezentacija</vt:lpstr>
      <vt:lpstr>Predmet</vt:lpstr>
      <vt:lpstr>Predmet-prikaz zahtjeva PDF</vt:lpstr>
      <vt:lpstr>Predmet-OTI elektronički potpisan</vt:lpstr>
      <vt:lpstr>Predmet-dopis CURH elektronički potpisan</vt:lpstr>
      <vt:lpstr>PowerPoint prezentacija</vt:lpstr>
      <vt:lpstr>Stvaranje novog zahtjeva</vt:lpstr>
      <vt:lpstr>Polja zahtjeva</vt:lpstr>
      <vt:lpstr>Polja zahtjeva </vt:lpstr>
      <vt:lpstr>Polja zahtjeva</vt:lpstr>
      <vt:lpstr>Polja zahtjeva</vt:lpstr>
      <vt:lpstr>Polja</vt:lpstr>
      <vt:lpstr>Polja</vt:lpstr>
      <vt:lpstr>Polja</vt:lpstr>
      <vt:lpstr>Podnošenje zahtjeva</vt:lpstr>
      <vt:lpstr>Spremanje skice</vt:lpstr>
      <vt:lpstr>Podnošenje dodatnih dokumenata</vt:lpstr>
      <vt:lpstr>Dodavanje dokumenata</vt:lpstr>
      <vt:lpstr>Obrada zahtjeva</vt:lpstr>
      <vt:lpstr>Sve poruke</vt:lpstr>
      <vt:lpstr>Dorada zahtjeva</vt:lpstr>
      <vt:lpstr>Dorada zahtjeva</vt:lpstr>
      <vt:lpstr>Ispis zahtjeva </vt:lpstr>
      <vt:lpstr>Obvezujuće tarifne informacije - OTI</vt:lpstr>
      <vt:lpstr>Obvezujuće tarifne informacije - OTI</vt:lpstr>
      <vt:lpstr>Pretraga predmeta</vt:lpstr>
    </vt:vector>
  </TitlesOfParts>
  <Company>BULL SAS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Bull 2008</dc:title>
  <dc:creator>Pierre Picard</dc:creator>
  <cp:lastModifiedBy>Sanja Despotović</cp:lastModifiedBy>
  <cp:revision>592</cp:revision>
  <cp:lastPrinted>2019-03-18T08:49:14Z</cp:lastPrinted>
  <dcterms:created xsi:type="dcterms:W3CDTF">2007-12-19T10:16:02Z</dcterms:created>
  <dcterms:modified xsi:type="dcterms:W3CDTF">2019-03-18T13:59:37Z</dcterms:modified>
</cp:coreProperties>
</file>